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62"/>
  </p:notesMasterIdLst>
  <p:sldIdLst>
    <p:sldId id="262" r:id="rId6"/>
    <p:sldId id="340" r:id="rId7"/>
    <p:sldId id="343" r:id="rId8"/>
    <p:sldId id="268" r:id="rId9"/>
    <p:sldId id="270" r:id="rId10"/>
    <p:sldId id="275" r:id="rId11"/>
    <p:sldId id="276" r:id="rId12"/>
    <p:sldId id="369" r:id="rId13"/>
    <p:sldId id="346" r:id="rId14"/>
    <p:sldId id="345" r:id="rId15"/>
    <p:sldId id="347" r:id="rId16"/>
    <p:sldId id="280" r:id="rId17"/>
    <p:sldId id="282" r:id="rId18"/>
    <p:sldId id="283" r:id="rId19"/>
    <p:sldId id="370" r:id="rId20"/>
    <p:sldId id="376" r:id="rId21"/>
    <p:sldId id="374" r:id="rId22"/>
    <p:sldId id="375" r:id="rId23"/>
    <p:sldId id="284" r:id="rId24"/>
    <p:sldId id="285" r:id="rId25"/>
    <p:sldId id="286" r:id="rId26"/>
    <p:sldId id="366" r:id="rId27"/>
    <p:sldId id="371" r:id="rId28"/>
    <p:sldId id="363" r:id="rId29"/>
    <p:sldId id="293" r:id="rId30"/>
    <p:sldId id="291" r:id="rId31"/>
    <p:sldId id="296" r:id="rId32"/>
    <p:sldId id="297" r:id="rId33"/>
    <p:sldId id="298" r:id="rId34"/>
    <p:sldId id="300" r:id="rId35"/>
    <p:sldId id="301" r:id="rId36"/>
    <p:sldId id="348" r:id="rId37"/>
    <p:sldId id="311" r:id="rId38"/>
    <p:sldId id="314" r:id="rId39"/>
    <p:sldId id="315" r:id="rId40"/>
    <p:sldId id="316" r:id="rId41"/>
    <p:sldId id="351" r:id="rId42"/>
    <p:sldId id="320" r:id="rId43"/>
    <p:sldId id="352" r:id="rId44"/>
    <p:sldId id="338" r:id="rId45"/>
    <p:sldId id="339" r:id="rId46"/>
    <p:sldId id="327" r:id="rId47"/>
    <p:sldId id="328" r:id="rId48"/>
    <p:sldId id="329" r:id="rId49"/>
    <p:sldId id="367" r:id="rId50"/>
    <p:sldId id="368" r:id="rId51"/>
    <p:sldId id="331" r:id="rId52"/>
    <p:sldId id="333" r:id="rId53"/>
    <p:sldId id="358" r:id="rId54"/>
    <p:sldId id="359" r:id="rId55"/>
    <p:sldId id="360" r:id="rId56"/>
    <p:sldId id="361" r:id="rId57"/>
    <p:sldId id="362" r:id="rId58"/>
    <p:sldId id="372" r:id="rId59"/>
    <p:sldId id="265" r:id="rId60"/>
    <p:sldId id="354" r:id="rId61"/>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 USER" initials="FSA" lastIdx="3" clrIdx="0"/>
  <p:cmAuthor id="1" name="Rosade, Melissa B" initials="MB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5C94E"/>
    <a:srgbClr val="96BC5A"/>
    <a:srgbClr val="90B957"/>
    <a:srgbClr val="94C055"/>
    <a:srgbClr val="8FC854"/>
    <a:srgbClr val="80B24C"/>
    <a:srgbClr val="8FBD56"/>
    <a:srgbClr val="91C755"/>
    <a:srgbClr val="91CE55"/>
    <a:srgbClr val="91CE5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8" autoAdjust="0"/>
    <p:restoredTop sz="95027" autoAdjust="0"/>
  </p:normalViewPr>
  <p:slideViewPr>
    <p:cSldViewPr snapToObjects="1">
      <p:cViewPr varScale="1">
        <p:scale>
          <a:sx n="91" d="100"/>
          <a:sy n="91" d="100"/>
        </p:scale>
        <p:origin x="-97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5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136A9B25-DBCC-4249-829D-B3BC1E0E411F}" type="datetimeFigureOut">
              <a:rPr/>
              <a:pPr/>
              <a:t>6/27/12</a:t>
            </a:fld>
            <a:endParaRPr lang="en-US" dirty="0"/>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9506C930-0C39-C14E-9A81-5D25950FD497}" type="slidenum">
              <a:rPr/>
              <a:pPr/>
              <a:t>‹#›</a:t>
            </a:fld>
            <a:endParaRPr lang="en-US" dirty="0"/>
          </a:p>
        </p:txBody>
      </p:sp>
    </p:spTree>
    <p:extLst>
      <p:ext uri="{BB962C8B-B14F-4D97-AF65-F5344CB8AC3E}">
        <p14:creationId xmlns="" xmlns:p14="http://schemas.microsoft.com/office/powerpoint/2010/main" val="32399235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1</a:t>
            </a:fld>
            <a:endParaRPr lang="en-US" dirty="0"/>
          </a:p>
        </p:txBody>
      </p:sp>
    </p:spTree>
    <p:extLst>
      <p:ext uri="{BB962C8B-B14F-4D97-AF65-F5344CB8AC3E}">
        <p14:creationId xmlns="" xmlns:p14="http://schemas.microsoft.com/office/powerpoint/2010/main" val="2340690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10</a:t>
            </a:fld>
            <a:endParaRPr lang="en-US" dirty="0"/>
          </a:p>
        </p:txBody>
      </p:sp>
    </p:spTree>
    <p:extLst>
      <p:ext uri="{BB962C8B-B14F-4D97-AF65-F5344CB8AC3E}">
        <p14:creationId xmlns="" xmlns:p14="http://schemas.microsoft.com/office/powerpoint/2010/main" val="345132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11</a:t>
            </a:fld>
            <a:endParaRPr lang="en-US" dirty="0"/>
          </a:p>
        </p:txBody>
      </p:sp>
    </p:spTree>
    <p:extLst>
      <p:ext uri="{BB962C8B-B14F-4D97-AF65-F5344CB8AC3E}">
        <p14:creationId xmlns="" xmlns:p14="http://schemas.microsoft.com/office/powerpoint/2010/main" val="3831572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12</a:t>
            </a:fld>
            <a:endParaRPr lang="en-US" dirty="0"/>
          </a:p>
        </p:txBody>
      </p:sp>
    </p:spTree>
    <p:extLst>
      <p:ext uri="{BB962C8B-B14F-4D97-AF65-F5344CB8AC3E}">
        <p14:creationId xmlns="" xmlns:p14="http://schemas.microsoft.com/office/powerpoint/2010/main" val="115620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116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0602" indent="-288693">
              <a:defRPr sz="2400">
                <a:solidFill>
                  <a:schemeClr val="tx1"/>
                </a:solidFill>
                <a:latin typeface="Arial" pitchFamily="34" charset="0"/>
                <a:ea typeface="MS PGothic" pitchFamily="34" charset="-128"/>
              </a:defRPr>
            </a:lvl2pPr>
            <a:lvl3pPr marL="1154773" indent="-230955">
              <a:defRPr sz="2400">
                <a:solidFill>
                  <a:schemeClr val="tx1"/>
                </a:solidFill>
                <a:latin typeface="Arial" pitchFamily="34" charset="0"/>
                <a:ea typeface="MS PGothic" pitchFamily="34" charset="-128"/>
              </a:defRPr>
            </a:lvl3pPr>
            <a:lvl4pPr marL="1616682" indent="-230955">
              <a:defRPr sz="2400">
                <a:solidFill>
                  <a:schemeClr val="tx1"/>
                </a:solidFill>
                <a:latin typeface="Arial" pitchFamily="34" charset="0"/>
                <a:ea typeface="MS PGothic" pitchFamily="34" charset="-128"/>
              </a:defRPr>
            </a:lvl4pPr>
            <a:lvl5pPr marL="2078591" indent="-230955">
              <a:defRPr sz="2400">
                <a:solidFill>
                  <a:schemeClr val="tx1"/>
                </a:solidFill>
                <a:latin typeface="Arial" pitchFamily="34" charset="0"/>
                <a:ea typeface="MS PGothic" pitchFamily="34" charset="-128"/>
              </a:defRPr>
            </a:lvl5pPr>
            <a:lvl6pPr marL="2540500" indent="-230955" eaLnBrk="0" fontAlgn="base" hangingPunct="0">
              <a:spcBef>
                <a:spcPct val="0"/>
              </a:spcBef>
              <a:spcAft>
                <a:spcPct val="0"/>
              </a:spcAft>
              <a:defRPr sz="2400">
                <a:solidFill>
                  <a:schemeClr val="tx1"/>
                </a:solidFill>
                <a:latin typeface="Arial" pitchFamily="34" charset="0"/>
                <a:ea typeface="MS PGothic" pitchFamily="34" charset="-128"/>
              </a:defRPr>
            </a:lvl6pPr>
            <a:lvl7pPr marL="3002410" indent="-230955" eaLnBrk="0" fontAlgn="base" hangingPunct="0">
              <a:spcBef>
                <a:spcPct val="0"/>
              </a:spcBef>
              <a:spcAft>
                <a:spcPct val="0"/>
              </a:spcAft>
              <a:defRPr sz="2400">
                <a:solidFill>
                  <a:schemeClr val="tx1"/>
                </a:solidFill>
                <a:latin typeface="Arial" pitchFamily="34" charset="0"/>
                <a:ea typeface="MS PGothic" pitchFamily="34" charset="-128"/>
              </a:defRPr>
            </a:lvl7pPr>
            <a:lvl8pPr marL="3464319" indent="-230955" eaLnBrk="0" fontAlgn="base" hangingPunct="0">
              <a:spcBef>
                <a:spcPct val="0"/>
              </a:spcBef>
              <a:spcAft>
                <a:spcPct val="0"/>
              </a:spcAft>
              <a:defRPr sz="2400">
                <a:solidFill>
                  <a:schemeClr val="tx1"/>
                </a:solidFill>
                <a:latin typeface="Arial" pitchFamily="34" charset="0"/>
                <a:ea typeface="MS PGothic" pitchFamily="34" charset="-128"/>
              </a:defRPr>
            </a:lvl8pPr>
            <a:lvl9pPr marL="3926228" indent="-23095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F5672718-BB2B-4AAE-941E-65D48A53B9F1}" type="slidenum">
              <a:rPr lang="en-US" sz="1200"/>
              <a:pPr/>
              <a:t>13</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0602" indent="-288693">
              <a:defRPr sz="2400">
                <a:solidFill>
                  <a:schemeClr val="tx1"/>
                </a:solidFill>
                <a:latin typeface="Arial" pitchFamily="34" charset="0"/>
                <a:ea typeface="MS PGothic" pitchFamily="34" charset="-128"/>
              </a:defRPr>
            </a:lvl2pPr>
            <a:lvl3pPr marL="1154773" indent="-230955">
              <a:defRPr sz="2400">
                <a:solidFill>
                  <a:schemeClr val="tx1"/>
                </a:solidFill>
                <a:latin typeface="Arial" pitchFamily="34" charset="0"/>
                <a:ea typeface="MS PGothic" pitchFamily="34" charset="-128"/>
              </a:defRPr>
            </a:lvl3pPr>
            <a:lvl4pPr marL="1616682" indent="-230955">
              <a:defRPr sz="2400">
                <a:solidFill>
                  <a:schemeClr val="tx1"/>
                </a:solidFill>
                <a:latin typeface="Arial" pitchFamily="34" charset="0"/>
                <a:ea typeface="MS PGothic" pitchFamily="34" charset="-128"/>
              </a:defRPr>
            </a:lvl4pPr>
            <a:lvl5pPr marL="2078591" indent="-230955">
              <a:defRPr sz="2400">
                <a:solidFill>
                  <a:schemeClr val="tx1"/>
                </a:solidFill>
                <a:latin typeface="Arial" pitchFamily="34" charset="0"/>
                <a:ea typeface="MS PGothic" pitchFamily="34" charset="-128"/>
              </a:defRPr>
            </a:lvl5pPr>
            <a:lvl6pPr marL="2540500" indent="-230955" eaLnBrk="0" fontAlgn="base" hangingPunct="0">
              <a:spcBef>
                <a:spcPct val="0"/>
              </a:spcBef>
              <a:spcAft>
                <a:spcPct val="0"/>
              </a:spcAft>
              <a:defRPr sz="2400">
                <a:solidFill>
                  <a:schemeClr val="tx1"/>
                </a:solidFill>
                <a:latin typeface="Arial" pitchFamily="34" charset="0"/>
                <a:ea typeface="MS PGothic" pitchFamily="34" charset="-128"/>
              </a:defRPr>
            </a:lvl6pPr>
            <a:lvl7pPr marL="3002410" indent="-230955" eaLnBrk="0" fontAlgn="base" hangingPunct="0">
              <a:spcBef>
                <a:spcPct val="0"/>
              </a:spcBef>
              <a:spcAft>
                <a:spcPct val="0"/>
              </a:spcAft>
              <a:defRPr sz="2400">
                <a:solidFill>
                  <a:schemeClr val="tx1"/>
                </a:solidFill>
                <a:latin typeface="Arial" pitchFamily="34" charset="0"/>
                <a:ea typeface="MS PGothic" pitchFamily="34" charset="-128"/>
              </a:defRPr>
            </a:lvl7pPr>
            <a:lvl8pPr marL="3464319" indent="-230955" eaLnBrk="0" fontAlgn="base" hangingPunct="0">
              <a:spcBef>
                <a:spcPct val="0"/>
              </a:spcBef>
              <a:spcAft>
                <a:spcPct val="0"/>
              </a:spcAft>
              <a:defRPr sz="2400">
                <a:solidFill>
                  <a:schemeClr val="tx1"/>
                </a:solidFill>
                <a:latin typeface="Arial" pitchFamily="34" charset="0"/>
                <a:ea typeface="MS PGothic" pitchFamily="34" charset="-128"/>
              </a:defRPr>
            </a:lvl8pPr>
            <a:lvl9pPr marL="3926228" indent="-23095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CB64499-5758-4EA5-B52A-5F3625B78A65}" type="slidenum">
              <a:rPr lang="en-US" sz="1200"/>
              <a:pPr/>
              <a:t>14</a:t>
            </a:fld>
            <a:endParaRPr lang="en-US" sz="1200" dirty="0"/>
          </a:p>
        </p:txBody>
      </p:sp>
      <p:sp>
        <p:nvSpPr>
          <p:cNvPr id="112644" name="Notes Placeholder 1"/>
          <p:cNvSpPr>
            <a:spLocks noGrp="1"/>
          </p:cNvSpPr>
          <p:nvPr/>
        </p:nvSpPr>
        <p:spPr bwMode="auto">
          <a:xfrm>
            <a:off x="694690" y="4379595"/>
            <a:ext cx="5557520" cy="4149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82" tIns="46191" rIns="92382" bIns="46191"/>
          <a:lstStyle/>
          <a:p>
            <a:pPr defTabSz="461909">
              <a:spcBef>
                <a:spcPct val="30000"/>
              </a:spcBef>
            </a:pPr>
            <a:endParaRPr lang="en-US" sz="12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15</a:t>
            </a:fld>
            <a:endParaRPr lang="en-US" dirty="0"/>
          </a:p>
        </p:txBody>
      </p:sp>
    </p:spTree>
    <p:extLst>
      <p:ext uri="{BB962C8B-B14F-4D97-AF65-F5344CB8AC3E}">
        <p14:creationId xmlns="" xmlns:p14="http://schemas.microsoft.com/office/powerpoint/2010/main" val="3850367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16</a:t>
            </a:fld>
            <a:endParaRPr lang="en-US" dirty="0"/>
          </a:p>
        </p:txBody>
      </p:sp>
    </p:spTree>
    <p:extLst>
      <p:ext uri="{BB962C8B-B14F-4D97-AF65-F5344CB8AC3E}">
        <p14:creationId xmlns="" xmlns:p14="http://schemas.microsoft.com/office/powerpoint/2010/main" val="184589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17</a:t>
            </a:fld>
            <a:endParaRPr lang="en-US" dirty="0"/>
          </a:p>
        </p:txBody>
      </p:sp>
    </p:spTree>
    <p:extLst>
      <p:ext uri="{BB962C8B-B14F-4D97-AF65-F5344CB8AC3E}">
        <p14:creationId xmlns="" xmlns:p14="http://schemas.microsoft.com/office/powerpoint/2010/main" val="404726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18</a:t>
            </a:fld>
            <a:endParaRPr lang="en-US" dirty="0"/>
          </a:p>
        </p:txBody>
      </p:sp>
    </p:spTree>
    <p:extLst>
      <p:ext uri="{BB962C8B-B14F-4D97-AF65-F5344CB8AC3E}">
        <p14:creationId xmlns="" xmlns:p14="http://schemas.microsoft.com/office/powerpoint/2010/main" val="1228952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0602" indent="-288693">
              <a:defRPr sz="2400">
                <a:solidFill>
                  <a:schemeClr val="tx1"/>
                </a:solidFill>
                <a:latin typeface="Arial" pitchFamily="34" charset="0"/>
                <a:ea typeface="MS PGothic" pitchFamily="34" charset="-128"/>
              </a:defRPr>
            </a:lvl2pPr>
            <a:lvl3pPr marL="1154773" indent="-230955">
              <a:defRPr sz="2400">
                <a:solidFill>
                  <a:schemeClr val="tx1"/>
                </a:solidFill>
                <a:latin typeface="Arial" pitchFamily="34" charset="0"/>
                <a:ea typeface="MS PGothic" pitchFamily="34" charset="-128"/>
              </a:defRPr>
            </a:lvl3pPr>
            <a:lvl4pPr marL="1616682" indent="-230955">
              <a:defRPr sz="2400">
                <a:solidFill>
                  <a:schemeClr val="tx1"/>
                </a:solidFill>
                <a:latin typeface="Arial" pitchFamily="34" charset="0"/>
                <a:ea typeface="MS PGothic" pitchFamily="34" charset="-128"/>
              </a:defRPr>
            </a:lvl4pPr>
            <a:lvl5pPr marL="2078591" indent="-230955">
              <a:defRPr sz="2400">
                <a:solidFill>
                  <a:schemeClr val="tx1"/>
                </a:solidFill>
                <a:latin typeface="Arial" pitchFamily="34" charset="0"/>
                <a:ea typeface="MS PGothic" pitchFamily="34" charset="-128"/>
              </a:defRPr>
            </a:lvl5pPr>
            <a:lvl6pPr marL="2540500" indent="-230955" eaLnBrk="0" fontAlgn="base" hangingPunct="0">
              <a:spcBef>
                <a:spcPct val="0"/>
              </a:spcBef>
              <a:spcAft>
                <a:spcPct val="0"/>
              </a:spcAft>
              <a:defRPr sz="2400">
                <a:solidFill>
                  <a:schemeClr val="tx1"/>
                </a:solidFill>
                <a:latin typeface="Arial" pitchFamily="34" charset="0"/>
                <a:ea typeface="MS PGothic" pitchFamily="34" charset="-128"/>
              </a:defRPr>
            </a:lvl6pPr>
            <a:lvl7pPr marL="3002410" indent="-230955" eaLnBrk="0" fontAlgn="base" hangingPunct="0">
              <a:spcBef>
                <a:spcPct val="0"/>
              </a:spcBef>
              <a:spcAft>
                <a:spcPct val="0"/>
              </a:spcAft>
              <a:defRPr sz="2400">
                <a:solidFill>
                  <a:schemeClr val="tx1"/>
                </a:solidFill>
                <a:latin typeface="Arial" pitchFamily="34" charset="0"/>
                <a:ea typeface="MS PGothic" pitchFamily="34" charset="-128"/>
              </a:defRPr>
            </a:lvl7pPr>
            <a:lvl8pPr marL="3464319" indent="-230955" eaLnBrk="0" fontAlgn="base" hangingPunct="0">
              <a:spcBef>
                <a:spcPct val="0"/>
              </a:spcBef>
              <a:spcAft>
                <a:spcPct val="0"/>
              </a:spcAft>
              <a:defRPr sz="2400">
                <a:solidFill>
                  <a:schemeClr val="tx1"/>
                </a:solidFill>
                <a:latin typeface="Arial" pitchFamily="34" charset="0"/>
                <a:ea typeface="MS PGothic" pitchFamily="34" charset="-128"/>
              </a:defRPr>
            </a:lvl8pPr>
            <a:lvl9pPr marL="3926228" indent="-23095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B919E633-63F1-4E8F-9E3C-151B53EB4F70}" type="slidenum">
              <a:rPr lang="en-US" sz="1200"/>
              <a:pPr/>
              <a:t>19</a:t>
            </a:fld>
            <a:endParaRPr lang="en-US" sz="1200" dirty="0"/>
          </a:p>
        </p:txBody>
      </p:sp>
      <p:sp>
        <p:nvSpPr>
          <p:cNvPr id="113668" name="Notes Placeholder 1"/>
          <p:cNvSpPr>
            <a:spLocks noGrp="1"/>
          </p:cNvSpPr>
          <p:nvPr/>
        </p:nvSpPr>
        <p:spPr bwMode="auto">
          <a:xfrm>
            <a:off x="694690" y="4379595"/>
            <a:ext cx="5557520" cy="4149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82" tIns="46191" rIns="92382" bIns="46191"/>
          <a:lstStyle/>
          <a:p>
            <a:pPr defTabSz="461909">
              <a:spcBef>
                <a:spcPct val="30000"/>
              </a:spcBef>
            </a:pPr>
            <a:endParaRPr 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2</a:t>
            </a:fld>
            <a:endParaRPr lang="en-US" dirty="0"/>
          </a:p>
        </p:txBody>
      </p:sp>
    </p:spTree>
    <p:extLst>
      <p:ext uri="{BB962C8B-B14F-4D97-AF65-F5344CB8AC3E}">
        <p14:creationId xmlns="" xmlns:p14="http://schemas.microsoft.com/office/powerpoint/2010/main" val="2384585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146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0602" indent="-288693">
              <a:defRPr sz="2400">
                <a:solidFill>
                  <a:schemeClr val="tx1"/>
                </a:solidFill>
                <a:latin typeface="Arial" pitchFamily="34" charset="0"/>
                <a:ea typeface="MS PGothic" pitchFamily="34" charset="-128"/>
              </a:defRPr>
            </a:lvl2pPr>
            <a:lvl3pPr marL="1154773" indent="-230955">
              <a:defRPr sz="2400">
                <a:solidFill>
                  <a:schemeClr val="tx1"/>
                </a:solidFill>
                <a:latin typeface="Arial" pitchFamily="34" charset="0"/>
                <a:ea typeface="MS PGothic" pitchFamily="34" charset="-128"/>
              </a:defRPr>
            </a:lvl3pPr>
            <a:lvl4pPr marL="1616682" indent="-230955">
              <a:defRPr sz="2400">
                <a:solidFill>
                  <a:schemeClr val="tx1"/>
                </a:solidFill>
                <a:latin typeface="Arial" pitchFamily="34" charset="0"/>
                <a:ea typeface="MS PGothic" pitchFamily="34" charset="-128"/>
              </a:defRPr>
            </a:lvl4pPr>
            <a:lvl5pPr marL="2078591" indent="-230955">
              <a:defRPr sz="2400">
                <a:solidFill>
                  <a:schemeClr val="tx1"/>
                </a:solidFill>
                <a:latin typeface="Arial" pitchFamily="34" charset="0"/>
                <a:ea typeface="MS PGothic" pitchFamily="34" charset="-128"/>
              </a:defRPr>
            </a:lvl5pPr>
            <a:lvl6pPr marL="2540500" indent="-230955" eaLnBrk="0" fontAlgn="base" hangingPunct="0">
              <a:spcBef>
                <a:spcPct val="0"/>
              </a:spcBef>
              <a:spcAft>
                <a:spcPct val="0"/>
              </a:spcAft>
              <a:defRPr sz="2400">
                <a:solidFill>
                  <a:schemeClr val="tx1"/>
                </a:solidFill>
                <a:latin typeface="Arial" pitchFamily="34" charset="0"/>
                <a:ea typeface="MS PGothic" pitchFamily="34" charset="-128"/>
              </a:defRPr>
            </a:lvl6pPr>
            <a:lvl7pPr marL="3002410" indent="-230955" eaLnBrk="0" fontAlgn="base" hangingPunct="0">
              <a:spcBef>
                <a:spcPct val="0"/>
              </a:spcBef>
              <a:spcAft>
                <a:spcPct val="0"/>
              </a:spcAft>
              <a:defRPr sz="2400">
                <a:solidFill>
                  <a:schemeClr val="tx1"/>
                </a:solidFill>
                <a:latin typeface="Arial" pitchFamily="34" charset="0"/>
                <a:ea typeface="MS PGothic" pitchFamily="34" charset="-128"/>
              </a:defRPr>
            </a:lvl7pPr>
            <a:lvl8pPr marL="3464319" indent="-230955" eaLnBrk="0" fontAlgn="base" hangingPunct="0">
              <a:spcBef>
                <a:spcPct val="0"/>
              </a:spcBef>
              <a:spcAft>
                <a:spcPct val="0"/>
              </a:spcAft>
              <a:defRPr sz="2400">
                <a:solidFill>
                  <a:schemeClr val="tx1"/>
                </a:solidFill>
                <a:latin typeface="Arial" pitchFamily="34" charset="0"/>
                <a:ea typeface="MS PGothic" pitchFamily="34" charset="-128"/>
              </a:defRPr>
            </a:lvl8pPr>
            <a:lvl9pPr marL="3926228" indent="-23095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777E56A7-3777-44C7-82D7-4381FF995068}" type="slidenum">
              <a:rPr lang="en-US" sz="1200"/>
              <a:pPr/>
              <a:t>20</a:t>
            </a:fld>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57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0602" indent="-288693">
              <a:defRPr sz="2400">
                <a:solidFill>
                  <a:schemeClr val="tx1"/>
                </a:solidFill>
                <a:latin typeface="Arial" pitchFamily="34" charset="0"/>
                <a:ea typeface="MS PGothic" pitchFamily="34" charset="-128"/>
              </a:defRPr>
            </a:lvl2pPr>
            <a:lvl3pPr marL="1154773" indent="-230955">
              <a:defRPr sz="2400">
                <a:solidFill>
                  <a:schemeClr val="tx1"/>
                </a:solidFill>
                <a:latin typeface="Arial" pitchFamily="34" charset="0"/>
                <a:ea typeface="MS PGothic" pitchFamily="34" charset="-128"/>
              </a:defRPr>
            </a:lvl3pPr>
            <a:lvl4pPr marL="1616682" indent="-230955">
              <a:defRPr sz="2400">
                <a:solidFill>
                  <a:schemeClr val="tx1"/>
                </a:solidFill>
                <a:latin typeface="Arial" pitchFamily="34" charset="0"/>
                <a:ea typeface="MS PGothic" pitchFamily="34" charset="-128"/>
              </a:defRPr>
            </a:lvl4pPr>
            <a:lvl5pPr marL="2078591" indent="-230955">
              <a:defRPr sz="2400">
                <a:solidFill>
                  <a:schemeClr val="tx1"/>
                </a:solidFill>
                <a:latin typeface="Arial" pitchFamily="34" charset="0"/>
                <a:ea typeface="MS PGothic" pitchFamily="34" charset="-128"/>
              </a:defRPr>
            </a:lvl5pPr>
            <a:lvl6pPr marL="2540500" indent="-230955" eaLnBrk="0" fontAlgn="base" hangingPunct="0">
              <a:spcBef>
                <a:spcPct val="0"/>
              </a:spcBef>
              <a:spcAft>
                <a:spcPct val="0"/>
              </a:spcAft>
              <a:defRPr sz="2400">
                <a:solidFill>
                  <a:schemeClr val="tx1"/>
                </a:solidFill>
                <a:latin typeface="Arial" pitchFamily="34" charset="0"/>
                <a:ea typeface="MS PGothic" pitchFamily="34" charset="-128"/>
              </a:defRPr>
            </a:lvl6pPr>
            <a:lvl7pPr marL="3002410" indent="-230955" eaLnBrk="0" fontAlgn="base" hangingPunct="0">
              <a:spcBef>
                <a:spcPct val="0"/>
              </a:spcBef>
              <a:spcAft>
                <a:spcPct val="0"/>
              </a:spcAft>
              <a:defRPr sz="2400">
                <a:solidFill>
                  <a:schemeClr val="tx1"/>
                </a:solidFill>
                <a:latin typeface="Arial" pitchFamily="34" charset="0"/>
                <a:ea typeface="MS PGothic" pitchFamily="34" charset="-128"/>
              </a:defRPr>
            </a:lvl7pPr>
            <a:lvl8pPr marL="3464319" indent="-230955" eaLnBrk="0" fontAlgn="base" hangingPunct="0">
              <a:spcBef>
                <a:spcPct val="0"/>
              </a:spcBef>
              <a:spcAft>
                <a:spcPct val="0"/>
              </a:spcAft>
              <a:defRPr sz="2400">
                <a:solidFill>
                  <a:schemeClr val="tx1"/>
                </a:solidFill>
                <a:latin typeface="Arial" pitchFamily="34" charset="0"/>
                <a:ea typeface="MS PGothic" pitchFamily="34" charset="-128"/>
              </a:defRPr>
            </a:lvl8pPr>
            <a:lvl9pPr marL="3926228" indent="-23095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7E4F20D-B182-42CA-8162-202D80604DA8}" type="slidenum">
              <a:rPr lang="en-US" sz="1200"/>
              <a:pPr/>
              <a:t>21</a:t>
            </a:fld>
            <a:endParaRPr lang="en-US" sz="1200" dirty="0"/>
          </a:p>
        </p:txBody>
      </p:sp>
      <p:sp>
        <p:nvSpPr>
          <p:cNvPr id="115716" name="Notes Placeholder 1"/>
          <p:cNvSpPr>
            <a:spLocks noGrp="1"/>
          </p:cNvSpPr>
          <p:nvPr/>
        </p:nvSpPr>
        <p:spPr bwMode="auto">
          <a:xfrm>
            <a:off x="694690" y="4379595"/>
            <a:ext cx="5557520" cy="4149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82" tIns="46191" rIns="92382" bIns="46191"/>
          <a:lstStyle/>
          <a:p>
            <a:pPr defTabSz="461909">
              <a:spcBef>
                <a:spcPct val="30000"/>
              </a:spcBef>
            </a:pPr>
            <a:endParaRPr lang="en-US" sz="1200"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177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0523" indent="-288662">
              <a:defRPr sz="2400">
                <a:solidFill>
                  <a:schemeClr val="tx1"/>
                </a:solidFill>
                <a:latin typeface="Arial" pitchFamily="34" charset="0"/>
                <a:ea typeface="MS PGothic" pitchFamily="34" charset="-128"/>
              </a:defRPr>
            </a:lvl2pPr>
            <a:lvl3pPr marL="1154651" indent="-230930">
              <a:defRPr sz="2400">
                <a:solidFill>
                  <a:schemeClr val="tx1"/>
                </a:solidFill>
                <a:latin typeface="Arial" pitchFamily="34" charset="0"/>
                <a:ea typeface="MS PGothic" pitchFamily="34" charset="-128"/>
              </a:defRPr>
            </a:lvl3pPr>
            <a:lvl4pPr marL="1616510" indent="-230930">
              <a:defRPr sz="2400">
                <a:solidFill>
                  <a:schemeClr val="tx1"/>
                </a:solidFill>
                <a:latin typeface="Arial" pitchFamily="34" charset="0"/>
                <a:ea typeface="MS PGothic" pitchFamily="34" charset="-128"/>
              </a:defRPr>
            </a:lvl4pPr>
            <a:lvl5pPr marL="2078371" indent="-230930">
              <a:defRPr sz="2400">
                <a:solidFill>
                  <a:schemeClr val="tx1"/>
                </a:solidFill>
                <a:latin typeface="Arial" pitchFamily="34" charset="0"/>
                <a:ea typeface="MS PGothic" pitchFamily="34" charset="-128"/>
              </a:defRPr>
            </a:lvl5pPr>
            <a:lvl6pPr marL="2540231" indent="-230930" eaLnBrk="0" fontAlgn="base" hangingPunct="0">
              <a:spcBef>
                <a:spcPct val="0"/>
              </a:spcBef>
              <a:spcAft>
                <a:spcPct val="0"/>
              </a:spcAft>
              <a:defRPr sz="2400">
                <a:solidFill>
                  <a:schemeClr val="tx1"/>
                </a:solidFill>
                <a:latin typeface="Arial" pitchFamily="34" charset="0"/>
                <a:ea typeface="MS PGothic" pitchFamily="34" charset="-128"/>
              </a:defRPr>
            </a:lvl6pPr>
            <a:lvl7pPr marL="3002091" indent="-230930" eaLnBrk="0" fontAlgn="base" hangingPunct="0">
              <a:spcBef>
                <a:spcPct val="0"/>
              </a:spcBef>
              <a:spcAft>
                <a:spcPct val="0"/>
              </a:spcAft>
              <a:defRPr sz="2400">
                <a:solidFill>
                  <a:schemeClr val="tx1"/>
                </a:solidFill>
                <a:latin typeface="Arial" pitchFamily="34" charset="0"/>
                <a:ea typeface="MS PGothic" pitchFamily="34" charset="-128"/>
              </a:defRPr>
            </a:lvl7pPr>
            <a:lvl8pPr marL="3463952" indent="-230930" eaLnBrk="0" fontAlgn="base" hangingPunct="0">
              <a:spcBef>
                <a:spcPct val="0"/>
              </a:spcBef>
              <a:spcAft>
                <a:spcPct val="0"/>
              </a:spcAft>
              <a:defRPr sz="2400">
                <a:solidFill>
                  <a:schemeClr val="tx1"/>
                </a:solidFill>
                <a:latin typeface="Arial" pitchFamily="34" charset="0"/>
                <a:ea typeface="MS PGothic" pitchFamily="34" charset="-128"/>
              </a:defRPr>
            </a:lvl8pPr>
            <a:lvl9pPr marL="3925812" indent="-23093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74747CD-DDC3-43AD-84FD-5AAAE68A6C9B}" type="slidenum">
              <a:rPr lang="en-US" sz="1200">
                <a:solidFill>
                  <a:prstClr val="black"/>
                </a:solidFill>
              </a:rPr>
              <a:pPr/>
              <a:t>22</a:t>
            </a:fld>
            <a:endParaRPr lang="en-US" sz="1200"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23</a:t>
            </a:fld>
            <a:endParaRPr lang="en-US" dirty="0"/>
          </a:p>
        </p:txBody>
      </p:sp>
    </p:spTree>
    <p:extLst>
      <p:ext uri="{BB962C8B-B14F-4D97-AF65-F5344CB8AC3E}">
        <p14:creationId xmlns="" xmlns:p14="http://schemas.microsoft.com/office/powerpoint/2010/main" val="916206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98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0523" indent="-288662">
              <a:defRPr sz="2400">
                <a:solidFill>
                  <a:schemeClr val="tx1"/>
                </a:solidFill>
                <a:latin typeface="Arial" pitchFamily="34" charset="0"/>
                <a:ea typeface="MS PGothic" pitchFamily="34" charset="-128"/>
              </a:defRPr>
            </a:lvl2pPr>
            <a:lvl3pPr marL="1154651" indent="-230930">
              <a:defRPr sz="2400">
                <a:solidFill>
                  <a:schemeClr val="tx1"/>
                </a:solidFill>
                <a:latin typeface="Arial" pitchFamily="34" charset="0"/>
                <a:ea typeface="MS PGothic" pitchFamily="34" charset="-128"/>
              </a:defRPr>
            </a:lvl3pPr>
            <a:lvl4pPr marL="1616510" indent="-230930">
              <a:defRPr sz="2400">
                <a:solidFill>
                  <a:schemeClr val="tx1"/>
                </a:solidFill>
                <a:latin typeface="Arial" pitchFamily="34" charset="0"/>
                <a:ea typeface="MS PGothic" pitchFamily="34" charset="-128"/>
              </a:defRPr>
            </a:lvl4pPr>
            <a:lvl5pPr marL="2078371" indent="-230930">
              <a:defRPr sz="2400">
                <a:solidFill>
                  <a:schemeClr val="tx1"/>
                </a:solidFill>
                <a:latin typeface="Arial" pitchFamily="34" charset="0"/>
                <a:ea typeface="MS PGothic" pitchFamily="34" charset="-128"/>
              </a:defRPr>
            </a:lvl5pPr>
            <a:lvl6pPr marL="2540231" indent="-230930" eaLnBrk="0" fontAlgn="base" hangingPunct="0">
              <a:spcBef>
                <a:spcPct val="0"/>
              </a:spcBef>
              <a:spcAft>
                <a:spcPct val="0"/>
              </a:spcAft>
              <a:defRPr sz="2400">
                <a:solidFill>
                  <a:schemeClr val="tx1"/>
                </a:solidFill>
                <a:latin typeface="Arial" pitchFamily="34" charset="0"/>
                <a:ea typeface="MS PGothic" pitchFamily="34" charset="-128"/>
              </a:defRPr>
            </a:lvl6pPr>
            <a:lvl7pPr marL="3002091" indent="-230930" eaLnBrk="0" fontAlgn="base" hangingPunct="0">
              <a:spcBef>
                <a:spcPct val="0"/>
              </a:spcBef>
              <a:spcAft>
                <a:spcPct val="0"/>
              </a:spcAft>
              <a:defRPr sz="2400">
                <a:solidFill>
                  <a:schemeClr val="tx1"/>
                </a:solidFill>
                <a:latin typeface="Arial" pitchFamily="34" charset="0"/>
                <a:ea typeface="MS PGothic" pitchFamily="34" charset="-128"/>
              </a:defRPr>
            </a:lvl7pPr>
            <a:lvl8pPr marL="3463952" indent="-230930" eaLnBrk="0" fontAlgn="base" hangingPunct="0">
              <a:spcBef>
                <a:spcPct val="0"/>
              </a:spcBef>
              <a:spcAft>
                <a:spcPct val="0"/>
              </a:spcAft>
              <a:defRPr sz="2400">
                <a:solidFill>
                  <a:schemeClr val="tx1"/>
                </a:solidFill>
                <a:latin typeface="Arial" pitchFamily="34" charset="0"/>
                <a:ea typeface="MS PGothic" pitchFamily="34" charset="-128"/>
              </a:defRPr>
            </a:lvl8pPr>
            <a:lvl9pPr marL="3925812" indent="-23093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B17FCA85-FE41-4CB3-BF7A-82C14786CA09}" type="slidenum">
              <a:rPr lang="en-US" sz="1200">
                <a:solidFill>
                  <a:prstClr val="black"/>
                </a:solidFill>
              </a:rPr>
              <a:pPr/>
              <a:t>24</a:t>
            </a:fld>
            <a:endParaRPr lang="en-US" sz="1200" dirty="0">
              <a:solidFill>
                <a:prstClr val="black"/>
              </a:solidFill>
            </a:endParaRPr>
          </a:p>
        </p:txBody>
      </p:sp>
      <p:sp>
        <p:nvSpPr>
          <p:cNvPr id="119812" name="Notes Placeholder 1"/>
          <p:cNvSpPr>
            <a:spLocks noGrp="1"/>
          </p:cNvSpPr>
          <p:nvPr/>
        </p:nvSpPr>
        <p:spPr bwMode="auto">
          <a:xfrm>
            <a:off x="694690" y="4379595"/>
            <a:ext cx="5557520" cy="4149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72" tIns="46186" rIns="92372" bIns="46186"/>
          <a:lstStyle/>
          <a:p>
            <a:pPr defTabSz="461860">
              <a:spcBef>
                <a:spcPct val="30000"/>
              </a:spcBef>
            </a:pPr>
            <a:endParaRPr lang="en-US" sz="1200"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218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0602" indent="-288693">
              <a:defRPr sz="2400">
                <a:solidFill>
                  <a:schemeClr val="tx1"/>
                </a:solidFill>
                <a:latin typeface="Arial" pitchFamily="34" charset="0"/>
                <a:ea typeface="MS PGothic" pitchFamily="34" charset="-128"/>
              </a:defRPr>
            </a:lvl2pPr>
            <a:lvl3pPr marL="1154773" indent="-230955">
              <a:defRPr sz="2400">
                <a:solidFill>
                  <a:schemeClr val="tx1"/>
                </a:solidFill>
                <a:latin typeface="Arial" pitchFamily="34" charset="0"/>
                <a:ea typeface="MS PGothic" pitchFamily="34" charset="-128"/>
              </a:defRPr>
            </a:lvl3pPr>
            <a:lvl4pPr marL="1616682" indent="-230955">
              <a:defRPr sz="2400">
                <a:solidFill>
                  <a:schemeClr val="tx1"/>
                </a:solidFill>
                <a:latin typeface="Arial" pitchFamily="34" charset="0"/>
                <a:ea typeface="MS PGothic" pitchFamily="34" charset="-128"/>
              </a:defRPr>
            </a:lvl4pPr>
            <a:lvl5pPr marL="2078591" indent="-230955">
              <a:defRPr sz="2400">
                <a:solidFill>
                  <a:schemeClr val="tx1"/>
                </a:solidFill>
                <a:latin typeface="Arial" pitchFamily="34" charset="0"/>
                <a:ea typeface="MS PGothic" pitchFamily="34" charset="-128"/>
              </a:defRPr>
            </a:lvl5pPr>
            <a:lvl6pPr marL="2540500" indent="-230955" eaLnBrk="0" fontAlgn="base" hangingPunct="0">
              <a:spcBef>
                <a:spcPct val="0"/>
              </a:spcBef>
              <a:spcAft>
                <a:spcPct val="0"/>
              </a:spcAft>
              <a:defRPr sz="2400">
                <a:solidFill>
                  <a:schemeClr val="tx1"/>
                </a:solidFill>
                <a:latin typeface="Arial" pitchFamily="34" charset="0"/>
                <a:ea typeface="MS PGothic" pitchFamily="34" charset="-128"/>
              </a:defRPr>
            </a:lvl6pPr>
            <a:lvl7pPr marL="3002410" indent="-230955" eaLnBrk="0" fontAlgn="base" hangingPunct="0">
              <a:spcBef>
                <a:spcPct val="0"/>
              </a:spcBef>
              <a:spcAft>
                <a:spcPct val="0"/>
              </a:spcAft>
              <a:defRPr sz="2400">
                <a:solidFill>
                  <a:schemeClr val="tx1"/>
                </a:solidFill>
                <a:latin typeface="Arial" pitchFamily="34" charset="0"/>
                <a:ea typeface="MS PGothic" pitchFamily="34" charset="-128"/>
              </a:defRPr>
            </a:lvl7pPr>
            <a:lvl8pPr marL="3464319" indent="-230955" eaLnBrk="0" fontAlgn="base" hangingPunct="0">
              <a:spcBef>
                <a:spcPct val="0"/>
              </a:spcBef>
              <a:spcAft>
                <a:spcPct val="0"/>
              </a:spcAft>
              <a:defRPr sz="2400">
                <a:solidFill>
                  <a:schemeClr val="tx1"/>
                </a:solidFill>
                <a:latin typeface="Arial" pitchFamily="34" charset="0"/>
                <a:ea typeface="MS PGothic" pitchFamily="34" charset="-128"/>
              </a:defRPr>
            </a:lvl8pPr>
            <a:lvl9pPr marL="3926228" indent="-23095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C457913-D16E-4BC2-89D0-1B87EFC619EC}" type="slidenum">
              <a:rPr lang="en-US" sz="1200"/>
              <a:pPr/>
              <a:t>25</a:t>
            </a:fld>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80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0602" indent="-288693">
              <a:defRPr sz="2400">
                <a:solidFill>
                  <a:schemeClr val="tx1"/>
                </a:solidFill>
                <a:latin typeface="Arial" pitchFamily="34" charset="0"/>
                <a:ea typeface="MS PGothic" pitchFamily="34" charset="-128"/>
              </a:defRPr>
            </a:lvl2pPr>
            <a:lvl3pPr marL="1154773" indent="-230955">
              <a:defRPr sz="2400">
                <a:solidFill>
                  <a:schemeClr val="tx1"/>
                </a:solidFill>
                <a:latin typeface="Arial" pitchFamily="34" charset="0"/>
                <a:ea typeface="MS PGothic" pitchFamily="34" charset="-128"/>
              </a:defRPr>
            </a:lvl3pPr>
            <a:lvl4pPr marL="1616682" indent="-230955">
              <a:defRPr sz="2400">
                <a:solidFill>
                  <a:schemeClr val="tx1"/>
                </a:solidFill>
                <a:latin typeface="Arial" pitchFamily="34" charset="0"/>
                <a:ea typeface="MS PGothic" pitchFamily="34" charset="-128"/>
              </a:defRPr>
            </a:lvl4pPr>
            <a:lvl5pPr marL="2078591" indent="-230955">
              <a:defRPr sz="2400">
                <a:solidFill>
                  <a:schemeClr val="tx1"/>
                </a:solidFill>
                <a:latin typeface="Arial" pitchFamily="34" charset="0"/>
                <a:ea typeface="MS PGothic" pitchFamily="34" charset="-128"/>
              </a:defRPr>
            </a:lvl5pPr>
            <a:lvl6pPr marL="2540500" indent="-230955" eaLnBrk="0" fontAlgn="base" hangingPunct="0">
              <a:spcBef>
                <a:spcPct val="0"/>
              </a:spcBef>
              <a:spcAft>
                <a:spcPct val="0"/>
              </a:spcAft>
              <a:defRPr sz="2400">
                <a:solidFill>
                  <a:schemeClr val="tx1"/>
                </a:solidFill>
                <a:latin typeface="Arial" pitchFamily="34" charset="0"/>
                <a:ea typeface="MS PGothic" pitchFamily="34" charset="-128"/>
              </a:defRPr>
            </a:lvl6pPr>
            <a:lvl7pPr marL="3002410" indent="-230955" eaLnBrk="0" fontAlgn="base" hangingPunct="0">
              <a:spcBef>
                <a:spcPct val="0"/>
              </a:spcBef>
              <a:spcAft>
                <a:spcPct val="0"/>
              </a:spcAft>
              <a:defRPr sz="2400">
                <a:solidFill>
                  <a:schemeClr val="tx1"/>
                </a:solidFill>
                <a:latin typeface="Arial" pitchFamily="34" charset="0"/>
                <a:ea typeface="MS PGothic" pitchFamily="34" charset="-128"/>
              </a:defRPr>
            </a:lvl7pPr>
            <a:lvl8pPr marL="3464319" indent="-230955" eaLnBrk="0" fontAlgn="base" hangingPunct="0">
              <a:spcBef>
                <a:spcPct val="0"/>
              </a:spcBef>
              <a:spcAft>
                <a:spcPct val="0"/>
              </a:spcAft>
              <a:defRPr sz="2400">
                <a:solidFill>
                  <a:schemeClr val="tx1"/>
                </a:solidFill>
                <a:latin typeface="Arial" pitchFamily="34" charset="0"/>
                <a:ea typeface="MS PGothic" pitchFamily="34" charset="-128"/>
              </a:defRPr>
            </a:lvl8pPr>
            <a:lvl9pPr marL="3926228" indent="-23095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FA760757-9FC3-4EAE-92CB-B55F7687FDC0}" type="slidenum">
              <a:rPr lang="en-US" sz="1200"/>
              <a:pPr/>
              <a:t>26</a:t>
            </a:fld>
            <a:endParaRPr lang="en-US" sz="1200" dirty="0"/>
          </a:p>
        </p:txBody>
      </p:sp>
      <p:sp>
        <p:nvSpPr>
          <p:cNvPr id="128004" name="Notes Placeholder 1"/>
          <p:cNvSpPr>
            <a:spLocks noGrp="1"/>
          </p:cNvSpPr>
          <p:nvPr/>
        </p:nvSpPr>
        <p:spPr bwMode="auto">
          <a:xfrm>
            <a:off x="694690" y="4379595"/>
            <a:ext cx="5557520" cy="4149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82" tIns="46191" rIns="92382" bIns="46191"/>
          <a:lstStyle/>
          <a:p>
            <a:pPr defTabSz="461909">
              <a:spcBef>
                <a:spcPct val="30000"/>
              </a:spcBef>
            </a:pPr>
            <a:endParaRPr lang="en-US" sz="1200" dirty="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27</a:t>
            </a:fld>
            <a:endParaRPr lang="en-US" dirty="0"/>
          </a:p>
        </p:txBody>
      </p:sp>
    </p:spTree>
    <p:extLst>
      <p:ext uri="{BB962C8B-B14F-4D97-AF65-F5344CB8AC3E}">
        <p14:creationId xmlns="" xmlns:p14="http://schemas.microsoft.com/office/powerpoint/2010/main" val="1540050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249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0602" indent="-288693">
              <a:defRPr sz="2400">
                <a:solidFill>
                  <a:schemeClr val="tx1"/>
                </a:solidFill>
                <a:latin typeface="Arial" pitchFamily="34" charset="0"/>
                <a:ea typeface="MS PGothic" pitchFamily="34" charset="-128"/>
              </a:defRPr>
            </a:lvl2pPr>
            <a:lvl3pPr marL="1154773" indent="-230955">
              <a:defRPr sz="2400">
                <a:solidFill>
                  <a:schemeClr val="tx1"/>
                </a:solidFill>
                <a:latin typeface="Arial" pitchFamily="34" charset="0"/>
                <a:ea typeface="MS PGothic" pitchFamily="34" charset="-128"/>
              </a:defRPr>
            </a:lvl3pPr>
            <a:lvl4pPr marL="1616682" indent="-230955">
              <a:defRPr sz="2400">
                <a:solidFill>
                  <a:schemeClr val="tx1"/>
                </a:solidFill>
                <a:latin typeface="Arial" pitchFamily="34" charset="0"/>
                <a:ea typeface="MS PGothic" pitchFamily="34" charset="-128"/>
              </a:defRPr>
            </a:lvl4pPr>
            <a:lvl5pPr marL="2078591" indent="-230955">
              <a:defRPr sz="2400">
                <a:solidFill>
                  <a:schemeClr val="tx1"/>
                </a:solidFill>
                <a:latin typeface="Arial" pitchFamily="34" charset="0"/>
                <a:ea typeface="MS PGothic" pitchFamily="34" charset="-128"/>
              </a:defRPr>
            </a:lvl5pPr>
            <a:lvl6pPr marL="2540500" indent="-230955" eaLnBrk="0" fontAlgn="base" hangingPunct="0">
              <a:spcBef>
                <a:spcPct val="0"/>
              </a:spcBef>
              <a:spcAft>
                <a:spcPct val="0"/>
              </a:spcAft>
              <a:defRPr sz="2400">
                <a:solidFill>
                  <a:schemeClr val="tx1"/>
                </a:solidFill>
                <a:latin typeface="Arial" pitchFamily="34" charset="0"/>
                <a:ea typeface="MS PGothic" pitchFamily="34" charset="-128"/>
              </a:defRPr>
            </a:lvl6pPr>
            <a:lvl7pPr marL="3002410" indent="-230955" eaLnBrk="0" fontAlgn="base" hangingPunct="0">
              <a:spcBef>
                <a:spcPct val="0"/>
              </a:spcBef>
              <a:spcAft>
                <a:spcPct val="0"/>
              </a:spcAft>
              <a:defRPr sz="2400">
                <a:solidFill>
                  <a:schemeClr val="tx1"/>
                </a:solidFill>
                <a:latin typeface="Arial" pitchFamily="34" charset="0"/>
                <a:ea typeface="MS PGothic" pitchFamily="34" charset="-128"/>
              </a:defRPr>
            </a:lvl7pPr>
            <a:lvl8pPr marL="3464319" indent="-230955" eaLnBrk="0" fontAlgn="base" hangingPunct="0">
              <a:spcBef>
                <a:spcPct val="0"/>
              </a:spcBef>
              <a:spcAft>
                <a:spcPct val="0"/>
              </a:spcAft>
              <a:defRPr sz="2400">
                <a:solidFill>
                  <a:schemeClr val="tx1"/>
                </a:solidFill>
                <a:latin typeface="Arial" pitchFamily="34" charset="0"/>
                <a:ea typeface="MS PGothic" pitchFamily="34" charset="-128"/>
              </a:defRPr>
            </a:lvl8pPr>
            <a:lvl9pPr marL="3926228" indent="-23095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2CCE2480-4E19-4216-954A-F83D1507B805}" type="slidenum">
              <a:rPr lang="en-US" sz="1200"/>
              <a:pPr/>
              <a:t>28</a:t>
            </a:fld>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259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0602" indent="-288693">
              <a:defRPr sz="2400">
                <a:solidFill>
                  <a:schemeClr val="tx1"/>
                </a:solidFill>
                <a:latin typeface="Arial" pitchFamily="34" charset="0"/>
                <a:ea typeface="MS PGothic" pitchFamily="34" charset="-128"/>
              </a:defRPr>
            </a:lvl2pPr>
            <a:lvl3pPr marL="1154773" indent="-230955">
              <a:defRPr sz="2400">
                <a:solidFill>
                  <a:schemeClr val="tx1"/>
                </a:solidFill>
                <a:latin typeface="Arial" pitchFamily="34" charset="0"/>
                <a:ea typeface="MS PGothic" pitchFamily="34" charset="-128"/>
              </a:defRPr>
            </a:lvl3pPr>
            <a:lvl4pPr marL="1616682" indent="-230955">
              <a:defRPr sz="2400">
                <a:solidFill>
                  <a:schemeClr val="tx1"/>
                </a:solidFill>
                <a:latin typeface="Arial" pitchFamily="34" charset="0"/>
                <a:ea typeface="MS PGothic" pitchFamily="34" charset="-128"/>
              </a:defRPr>
            </a:lvl4pPr>
            <a:lvl5pPr marL="2078591" indent="-230955">
              <a:defRPr sz="2400">
                <a:solidFill>
                  <a:schemeClr val="tx1"/>
                </a:solidFill>
                <a:latin typeface="Arial" pitchFamily="34" charset="0"/>
                <a:ea typeface="MS PGothic" pitchFamily="34" charset="-128"/>
              </a:defRPr>
            </a:lvl5pPr>
            <a:lvl6pPr marL="2540500" indent="-230955" eaLnBrk="0" fontAlgn="base" hangingPunct="0">
              <a:spcBef>
                <a:spcPct val="0"/>
              </a:spcBef>
              <a:spcAft>
                <a:spcPct val="0"/>
              </a:spcAft>
              <a:defRPr sz="2400">
                <a:solidFill>
                  <a:schemeClr val="tx1"/>
                </a:solidFill>
                <a:latin typeface="Arial" pitchFamily="34" charset="0"/>
                <a:ea typeface="MS PGothic" pitchFamily="34" charset="-128"/>
              </a:defRPr>
            </a:lvl6pPr>
            <a:lvl7pPr marL="3002410" indent="-230955" eaLnBrk="0" fontAlgn="base" hangingPunct="0">
              <a:spcBef>
                <a:spcPct val="0"/>
              </a:spcBef>
              <a:spcAft>
                <a:spcPct val="0"/>
              </a:spcAft>
              <a:defRPr sz="2400">
                <a:solidFill>
                  <a:schemeClr val="tx1"/>
                </a:solidFill>
                <a:latin typeface="Arial" pitchFamily="34" charset="0"/>
                <a:ea typeface="MS PGothic" pitchFamily="34" charset="-128"/>
              </a:defRPr>
            </a:lvl7pPr>
            <a:lvl8pPr marL="3464319" indent="-230955" eaLnBrk="0" fontAlgn="base" hangingPunct="0">
              <a:spcBef>
                <a:spcPct val="0"/>
              </a:spcBef>
              <a:spcAft>
                <a:spcPct val="0"/>
              </a:spcAft>
              <a:defRPr sz="2400">
                <a:solidFill>
                  <a:schemeClr val="tx1"/>
                </a:solidFill>
                <a:latin typeface="Arial" pitchFamily="34" charset="0"/>
                <a:ea typeface="MS PGothic" pitchFamily="34" charset="-128"/>
              </a:defRPr>
            </a:lvl8pPr>
            <a:lvl9pPr marL="3926228" indent="-23095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B1FC065B-7E5C-43CD-8B3C-626ADEDC1189}" type="slidenum">
              <a:rPr lang="en-US" sz="1200"/>
              <a:pPr/>
              <a:t>29</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3</a:t>
            </a:fld>
            <a:endParaRPr lang="en-US" dirty="0"/>
          </a:p>
        </p:txBody>
      </p:sp>
    </p:spTree>
    <p:extLst>
      <p:ext uri="{BB962C8B-B14F-4D97-AF65-F5344CB8AC3E}">
        <p14:creationId xmlns="" xmlns:p14="http://schemas.microsoft.com/office/powerpoint/2010/main" val="845270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290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0602" indent="-288693">
              <a:defRPr sz="2400">
                <a:solidFill>
                  <a:schemeClr val="tx1"/>
                </a:solidFill>
                <a:latin typeface="Arial" pitchFamily="34" charset="0"/>
                <a:ea typeface="MS PGothic" pitchFamily="34" charset="-128"/>
              </a:defRPr>
            </a:lvl2pPr>
            <a:lvl3pPr marL="1154773" indent="-230955">
              <a:defRPr sz="2400">
                <a:solidFill>
                  <a:schemeClr val="tx1"/>
                </a:solidFill>
                <a:latin typeface="Arial" pitchFamily="34" charset="0"/>
                <a:ea typeface="MS PGothic" pitchFamily="34" charset="-128"/>
              </a:defRPr>
            </a:lvl3pPr>
            <a:lvl4pPr marL="1616682" indent="-230955">
              <a:defRPr sz="2400">
                <a:solidFill>
                  <a:schemeClr val="tx1"/>
                </a:solidFill>
                <a:latin typeface="Arial" pitchFamily="34" charset="0"/>
                <a:ea typeface="MS PGothic" pitchFamily="34" charset="-128"/>
              </a:defRPr>
            </a:lvl4pPr>
            <a:lvl5pPr marL="2078591" indent="-230955">
              <a:defRPr sz="2400">
                <a:solidFill>
                  <a:schemeClr val="tx1"/>
                </a:solidFill>
                <a:latin typeface="Arial" pitchFamily="34" charset="0"/>
                <a:ea typeface="MS PGothic" pitchFamily="34" charset="-128"/>
              </a:defRPr>
            </a:lvl5pPr>
            <a:lvl6pPr marL="2540500" indent="-230955" eaLnBrk="0" fontAlgn="base" hangingPunct="0">
              <a:spcBef>
                <a:spcPct val="0"/>
              </a:spcBef>
              <a:spcAft>
                <a:spcPct val="0"/>
              </a:spcAft>
              <a:defRPr sz="2400">
                <a:solidFill>
                  <a:schemeClr val="tx1"/>
                </a:solidFill>
                <a:latin typeface="Arial" pitchFamily="34" charset="0"/>
                <a:ea typeface="MS PGothic" pitchFamily="34" charset="-128"/>
              </a:defRPr>
            </a:lvl6pPr>
            <a:lvl7pPr marL="3002410" indent="-230955" eaLnBrk="0" fontAlgn="base" hangingPunct="0">
              <a:spcBef>
                <a:spcPct val="0"/>
              </a:spcBef>
              <a:spcAft>
                <a:spcPct val="0"/>
              </a:spcAft>
              <a:defRPr sz="2400">
                <a:solidFill>
                  <a:schemeClr val="tx1"/>
                </a:solidFill>
                <a:latin typeface="Arial" pitchFamily="34" charset="0"/>
                <a:ea typeface="MS PGothic" pitchFamily="34" charset="-128"/>
              </a:defRPr>
            </a:lvl7pPr>
            <a:lvl8pPr marL="3464319" indent="-230955" eaLnBrk="0" fontAlgn="base" hangingPunct="0">
              <a:spcBef>
                <a:spcPct val="0"/>
              </a:spcBef>
              <a:spcAft>
                <a:spcPct val="0"/>
              </a:spcAft>
              <a:defRPr sz="2400">
                <a:solidFill>
                  <a:schemeClr val="tx1"/>
                </a:solidFill>
                <a:latin typeface="Arial" pitchFamily="34" charset="0"/>
                <a:ea typeface="MS PGothic" pitchFamily="34" charset="-128"/>
              </a:defRPr>
            </a:lvl8pPr>
            <a:lvl9pPr marL="3926228" indent="-23095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C0A1385-97B5-4861-B030-3EBDEE7016C8}" type="slidenum">
              <a:rPr lang="en-US" sz="1200"/>
              <a:pPr/>
              <a:t>30</a:t>
            </a:fld>
            <a:endParaRPr 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300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0602" indent="-288693">
              <a:defRPr sz="2400">
                <a:solidFill>
                  <a:schemeClr val="tx1"/>
                </a:solidFill>
                <a:latin typeface="Arial" pitchFamily="34" charset="0"/>
                <a:ea typeface="MS PGothic" pitchFamily="34" charset="-128"/>
              </a:defRPr>
            </a:lvl2pPr>
            <a:lvl3pPr marL="1154773" indent="-230955">
              <a:defRPr sz="2400">
                <a:solidFill>
                  <a:schemeClr val="tx1"/>
                </a:solidFill>
                <a:latin typeface="Arial" pitchFamily="34" charset="0"/>
                <a:ea typeface="MS PGothic" pitchFamily="34" charset="-128"/>
              </a:defRPr>
            </a:lvl3pPr>
            <a:lvl4pPr marL="1616682" indent="-230955">
              <a:defRPr sz="2400">
                <a:solidFill>
                  <a:schemeClr val="tx1"/>
                </a:solidFill>
                <a:latin typeface="Arial" pitchFamily="34" charset="0"/>
                <a:ea typeface="MS PGothic" pitchFamily="34" charset="-128"/>
              </a:defRPr>
            </a:lvl4pPr>
            <a:lvl5pPr marL="2078591" indent="-230955">
              <a:defRPr sz="2400">
                <a:solidFill>
                  <a:schemeClr val="tx1"/>
                </a:solidFill>
                <a:latin typeface="Arial" pitchFamily="34" charset="0"/>
                <a:ea typeface="MS PGothic" pitchFamily="34" charset="-128"/>
              </a:defRPr>
            </a:lvl5pPr>
            <a:lvl6pPr marL="2540500" indent="-230955" eaLnBrk="0" fontAlgn="base" hangingPunct="0">
              <a:spcBef>
                <a:spcPct val="0"/>
              </a:spcBef>
              <a:spcAft>
                <a:spcPct val="0"/>
              </a:spcAft>
              <a:defRPr sz="2400">
                <a:solidFill>
                  <a:schemeClr val="tx1"/>
                </a:solidFill>
                <a:latin typeface="Arial" pitchFamily="34" charset="0"/>
                <a:ea typeface="MS PGothic" pitchFamily="34" charset="-128"/>
              </a:defRPr>
            </a:lvl6pPr>
            <a:lvl7pPr marL="3002410" indent="-230955" eaLnBrk="0" fontAlgn="base" hangingPunct="0">
              <a:spcBef>
                <a:spcPct val="0"/>
              </a:spcBef>
              <a:spcAft>
                <a:spcPct val="0"/>
              </a:spcAft>
              <a:defRPr sz="2400">
                <a:solidFill>
                  <a:schemeClr val="tx1"/>
                </a:solidFill>
                <a:latin typeface="Arial" pitchFamily="34" charset="0"/>
                <a:ea typeface="MS PGothic" pitchFamily="34" charset="-128"/>
              </a:defRPr>
            </a:lvl7pPr>
            <a:lvl8pPr marL="3464319" indent="-230955" eaLnBrk="0" fontAlgn="base" hangingPunct="0">
              <a:spcBef>
                <a:spcPct val="0"/>
              </a:spcBef>
              <a:spcAft>
                <a:spcPct val="0"/>
              </a:spcAft>
              <a:defRPr sz="2400">
                <a:solidFill>
                  <a:schemeClr val="tx1"/>
                </a:solidFill>
                <a:latin typeface="Arial" pitchFamily="34" charset="0"/>
                <a:ea typeface="MS PGothic" pitchFamily="34" charset="-128"/>
              </a:defRPr>
            </a:lvl8pPr>
            <a:lvl9pPr marL="3926228" indent="-23095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BF550CF-E40B-4EA8-8DCE-B03E10321D8F}" type="slidenum">
              <a:rPr lang="en-US" sz="1200"/>
              <a:pPr/>
              <a:t>31</a:t>
            </a:fld>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32</a:t>
            </a:fld>
            <a:endParaRPr lang="en-US" dirty="0"/>
          </a:p>
        </p:txBody>
      </p:sp>
    </p:spTree>
    <p:extLst>
      <p:ext uri="{BB962C8B-B14F-4D97-AF65-F5344CB8AC3E}">
        <p14:creationId xmlns="" xmlns:p14="http://schemas.microsoft.com/office/powerpoint/2010/main" val="2128083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33</a:t>
            </a:fld>
            <a:endParaRPr lang="en-US" dirty="0"/>
          </a:p>
        </p:txBody>
      </p:sp>
    </p:spTree>
    <p:extLst>
      <p:ext uri="{BB962C8B-B14F-4D97-AF65-F5344CB8AC3E}">
        <p14:creationId xmlns="" xmlns:p14="http://schemas.microsoft.com/office/powerpoint/2010/main" val="1643583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34</a:t>
            </a:fld>
            <a:endParaRPr lang="en-US" dirty="0"/>
          </a:p>
        </p:txBody>
      </p:sp>
    </p:spTree>
    <p:extLst>
      <p:ext uri="{BB962C8B-B14F-4D97-AF65-F5344CB8AC3E}">
        <p14:creationId xmlns="" xmlns:p14="http://schemas.microsoft.com/office/powerpoint/2010/main" val="3223104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35</a:t>
            </a:fld>
            <a:endParaRPr lang="en-US" dirty="0"/>
          </a:p>
        </p:txBody>
      </p:sp>
    </p:spTree>
    <p:extLst>
      <p:ext uri="{BB962C8B-B14F-4D97-AF65-F5344CB8AC3E}">
        <p14:creationId xmlns="" xmlns:p14="http://schemas.microsoft.com/office/powerpoint/2010/main" val="702791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36</a:t>
            </a:fld>
            <a:endParaRPr lang="en-US" dirty="0"/>
          </a:p>
        </p:txBody>
      </p:sp>
    </p:spTree>
    <p:extLst>
      <p:ext uri="{BB962C8B-B14F-4D97-AF65-F5344CB8AC3E}">
        <p14:creationId xmlns="" xmlns:p14="http://schemas.microsoft.com/office/powerpoint/2010/main" val="4238924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37</a:t>
            </a:fld>
            <a:endParaRPr lang="en-US" dirty="0"/>
          </a:p>
        </p:txBody>
      </p:sp>
    </p:spTree>
    <p:extLst>
      <p:ext uri="{BB962C8B-B14F-4D97-AF65-F5344CB8AC3E}">
        <p14:creationId xmlns="" xmlns:p14="http://schemas.microsoft.com/office/powerpoint/2010/main" val="1947124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38</a:t>
            </a:fld>
            <a:endParaRPr lang="en-US" dirty="0"/>
          </a:p>
        </p:txBody>
      </p:sp>
    </p:spTree>
    <p:extLst>
      <p:ext uri="{BB962C8B-B14F-4D97-AF65-F5344CB8AC3E}">
        <p14:creationId xmlns="" xmlns:p14="http://schemas.microsoft.com/office/powerpoint/2010/main" val="25045294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39</a:t>
            </a:fld>
            <a:endParaRPr lang="en-US" dirty="0"/>
          </a:p>
        </p:txBody>
      </p:sp>
    </p:spTree>
    <p:extLst>
      <p:ext uri="{BB962C8B-B14F-4D97-AF65-F5344CB8AC3E}">
        <p14:creationId xmlns="" xmlns:p14="http://schemas.microsoft.com/office/powerpoint/2010/main" val="127983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4</a:t>
            </a:fld>
            <a:endParaRPr lang="en-US" dirty="0"/>
          </a:p>
        </p:txBody>
      </p:sp>
    </p:spTree>
    <p:extLst>
      <p:ext uri="{BB962C8B-B14F-4D97-AF65-F5344CB8AC3E}">
        <p14:creationId xmlns="" xmlns:p14="http://schemas.microsoft.com/office/powerpoint/2010/main" val="1621999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40</a:t>
            </a:fld>
            <a:endParaRPr lang="en-US" dirty="0"/>
          </a:p>
        </p:txBody>
      </p:sp>
    </p:spTree>
    <p:extLst>
      <p:ext uri="{BB962C8B-B14F-4D97-AF65-F5344CB8AC3E}">
        <p14:creationId xmlns="" xmlns:p14="http://schemas.microsoft.com/office/powerpoint/2010/main" val="2997660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41</a:t>
            </a:fld>
            <a:endParaRPr lang="en-US" dirty="0"/>
          </a:p>
        </p:txBody>
      </p:sp>
    </p:spTree>
    <p:extLst>
      <p:ext uri="{BB962C8B-B14F-4D97-AF65-F5344CB8AC3E}">
        <p14:creationId xmlns="" xmlns:p14="http://schemas.microsoft.com/office/powerpoint/2010/main" val="18142683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42</a:t>
            </a:fld>
            <a:endParaRPr lang="en-US" dirty="0"/>
          </a:p>
        </p:txBody>
      </p:sp>
    </p:spTree>
    <p:extLst>
      <p:ext uri="{BB962C8B-B14F-4D97-AF65-F5344CB8AC3E}">
        <p14:creationId xmlns="" xmlns:p14="http://schemas.microsoft.com/office/powerpoint/2010/main" val="1664966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43</a:t>
            </a:fld>
            <a:endParaRPr lang="en-US" dirty="0"/>
          </a:p>
        </p:txBody>
      </p:sp>
    </p:spTree>
    <p:extLst>
      <p:ext uri="{BB962C8B-B14F-4D97-AF65-F5344CB8AC3E}">
        <p14:creationId xmlns="" xmlns:p14="http://schemas.microsoft.com/office/powerpoint/2010/main" val="32723963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44</a:t>
            </a:fld>
            <a:endParaRPr lang="en-US" dirty="0"/>
          </a:p>
        </p:txBody>
      </p:sp>
    </p:spTree>
    <p:extLst>
      <p:ext uri="{BB962C8B-B14F-4D97-AF65-F5344CB8AC3E}">
        <p14:creationId xmlns="" xmlns:p14="http://schemas.microsoft.com/office/powerpoint/2010/main" val="1778276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45</a:t>
            </a:fld>
            <a:endParaRPr lang="en-US" dirty="0"/>
          </a:p>
        </p:txBody>
      </p:sp>
    </p:spTree>
    <p:extLst>
      <p:ext uri="{BB962C8B-B14F-4D97-AF65-F5344CB8AC3E}">
        <p14:creationId xmlns="" xmlns:p14="http://schemas.microsoft.com/office/powerpoint/2010/main" val="1987273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46</a:t>
            </a:fld>
            <a:endParaRPr lang="en-US" dirty="0"/>
          </a:p>
        </p:txBody>
      </p:sp>
    </p:spTree>
    <p:extLst>
      <p:ext uri="{BB962C8B-B14F-4D97-AF65-F5344CB8AC3E}">
        <p14:creationId xmlns="" xmlns:p14="http://schemas.microsoft.com/office/powerpoint/2010/main" val="3618529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47</a:t>
            </a:fld>
            <a:endParaRPr lang="en-US" dirty="0"/>
          </a:p>
        </p:txBody>
      </p:sp>
    </p:spTree>
    <p:extLst>
      <p:ext uri="{BB962C8B-B14F-4D97-AF65-F5344CB8AC3E}">
        <p14:creationId xmlns="" xmlns:p14="http://schemas.microsoft.com/office/powerpoint/2010/main" val="18864262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48</a:t>
            </a:fld>
            <a:endParaRPr lang="en-US" dirty="0"/>
          </a:p>
        </p:txBody>
      </p:sp>
    </p:spTree>
    <p:extLst>
      <p:ext uri="{BB962C8B-B14F-4D97-AF65-F5344CB8AC3E}">
        <p14:creationId xmlns="" xmlns:p14="http://schemas.microsoft.com/office/powerpoint/2010/main" val="28256008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49</a:t>
            </a:fld>
            <a:endParaRPr lang="en-US" dirty="0"/>
          </a:p>
        </p:txBody>
      </p:sp>
    </p:spTree>
    <p:extLst>
      <p:ext uri="{BB962C8B-B14F-4D97-AF65-F5344CB8AC3E}">
        <p14:creationId xmlns="" xmlns:p14="http://schemas.microsoft.com/office/powerpoint/2010/main" val="110670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5</a:t>
            </a:fld>
            <a:endParaRPr lang="en-US" dirty="0"/>
          </a:p>
        </p:txBody>
      </p:sp>
    </p:spTree>
    <p:extLst>
      <p:ext uri="{BB962C8B-B14F-4D97-AF65-F5344CB8AC3E}">
        <p14:creationId xmlns="" xmlns:p14="http://schemas.microsoft.com/office/powerpoint/2010/main" val="1911587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50</a:t>
            </a:fld>
            <a:endParaRPr lang="en-US" dirty="0"/>
          </a:p>
        </p:txBody>
      </p:sp>
    </p:spTree>
    <p:extLst>
      <p:ext uri="{BB962C8B-B14F-4D97-AF65-F5344CB8AC3E}">
        <p14:creationId xmlns="" xmlns:p14="http://schemas.microsoft.com/office/powerpoint/2010/main" val="2206214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51</a:t>
            </a:fld>
            <a:endParaRPr lang="en-US" dirty="0"/>
          </a:p>
        </p:txBody>
      </p:sp>
    </p:spTree>
    <p:extLst>
      <p:ext uri="{BB962C8B-B14F-4D97-AF65-F5344CB8AC3E}">
        <p14:creationId xmlns="" xmlns:p14="http://schemas.microsoft.com/office/powerpoint/2010/main" val="16275901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52</a:t>
            </a:fld>
            <a:endParaRPr lang="en-US" dirty="0"/>
          </a:p>
        </p:txBody>
      </p:sp>
    </p:spTree>
    <p:extLst>
      <p:ext uri="{BB962C8B-B14F-4D97-AF65-F5344CB8AC3E}">
        <p14:creationId xmlns="" xmlns:p14="http://schemas.microsoft.com/office/powerpoint/2010/main" val="24936757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53</a:t>
            </a:fld>
            <a:endParaRPr lang="en-US" dirty="0"/>
          </a:p>
        </p:txBody>
      </p:sp>
    </p:spTree>
    <p:extLst>
      <p:ext uri="{BB962C8B-B14F-4D97-AF65-F5344CB8AC3E}">
        <p14:creationId xmlns="" xmlns:p14="http://schemas.microsoft.com/office/powerpoint/2010/main" val="23576481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54</a:t>
            </a:fld>
            <a:endParaRPr lang="en-US" dirty="0"/>
          </a:p>
        </p:txBody>
      </p:sp>
    </p:spTree>
    <p:extLst>
      <p:ext uri="{BB962C8B-B14F-4D97-AF65-F5344CB8AC3E}">
        <p14:creationId xmlns="" xmlns:p14="http://schemas.microsoft.com/office/powerpoint/2010/main" val="34497754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55</a:t>
            </a:fld>
            <a:endParaRPr lang="en-US" dirty="0"/>
          </a:p>
        </p:txBody>
      </p:sp>
    </p:spTree>
    <p:extLst>
      <p:ext uri="{BB962C8B-B14F-4D97-AF65-F5344CB8AC3E}">
        <p14:creationId xmlns="" xmlns:p14="http://schemas.microsoft.com/office/powerpoint/2010/main" val="9674349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56</a:t>
            </a:fld>
            <a:endParaRPr lang="en-US" dirty="0"/>
          </a:p>
        </p:txBody>
      </p:sp>
    </p:spTree>
    <p:extLst>
      <p:ext uri="{BB962C8B-B14F-4D97-AF65-F5344CB8AC3E}">
        <p14:creationId xmlns="" xmlns:p14="http://schemas.microsoft.com/office/powerpoint/2010/main" val="252972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6</a:t>
            </a:fld>
            <a:endParaRPr lang="en-US" dirty="0"/>
          </a:p>
        </p:txBody>
      </p:sp>
    </p:spTree>
    <p:extLst>
      <p:ext uri="{BB962C8B-B14F-4D97-AF65-F5344CB8AC3E}">
        <p14:creationId xmlns="" xmlns:p14="http://schemas.microsoft.com/office/powerpoint/2010/main" val="1126702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7</a:t>
            </a:fld>
            <a:endParaRPr lang="en-US" dirty="0"/>
          </a:p>
        </p:txBody>
      </p:sp>
    </p:spTree>
    <p:extLst>
      <p:ext uri="{BB962C8B-B14F-4D97-AF65-F5344CB8AC3E}">
        <p14:creationId xmlns="" xmlns:p14="http://schemas.microsoft.com/office/powerpoint/2010/main" val="3687303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8</a:t>
            </a:fld>
            <a:endParaRPr lang="en-US" dirty="0"/>
          </a:p>
        </p:txBody>
      </p:sp>
    </p:spTree>
    <p:extLst>
      <p:ext uri="{BB962C8B-B14F-4D97-AF65-F5344CB8AC3E}">
        <p14:creationId xmlns="" xmlns:p14="http://schemas.microsoft.com/office/powerpoint/2010/main" val="112397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9</a:t>
            </a:fld>
            <a:endParaRPr lang="en-US" dirty="0"/>
          </a:p>
        </p:txBody>
      </p:sp>
    </p:spTree>
    <p:extLst>
      <p:ext uri="{BB962C8B-B14F-4D97-AF65-F5344CB8AC3E}">
        <p14:creationId xmlns="" xmlns:p14="http://schemas.microsoft.com/office/powerpoint/2010/main" val="307958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2" name="Picture 1" descr="FSA-4C copy.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90044" y="5845502"/>
            <a:ext cx="5828521" cy="547430"/>
          </a:xfrm>
          <a:prstGeom prst="rect">
            <a:avLst/>
          </a:prstGeom>
        </p:spPr>
      </p:pic>
      <p:sp>
        <p:nvSpPr>
          <p:cNvPr id="11" name="Rectangle 1"/>
          <p:cNvSpPr>
            <a:spLocks/>
          </p:cNvSpPr>
          <p:nvPr userDrawn="1"/>
        </p:nvSpPr>
        <p:spPr bwMode="auto">
          <a:xfrm>
            <a:off x="1" y="0"/>
            <a:ext cx="9146460" cy="5486398"/>
          </a:xfrm>
          <a:prstGeom prst="rect">
            <a:avLst/>
          </a:prstGeom>
          <a:solidFill>
            <a:srgbClr val="95C94E"/>
          </a:solidFill>
          <a:ln>
            <a:noFill/>
          </a:ln>
        </p:spPr>
        <p:txBody>
          <a:bodyPr lIns="0" tIns="0" rIns="0" bIns="0"/>
          <a:lstStyle/>
          <a:p>
            <a:endParaRPr lang="en-US" dirty="0">
              <a:solidFill>
                <a:prstClr val="black"/>
              </a:solidFill>
              <a:latin typeface="Calibri"/>
            </a:endParaRPr>
          </a:p>
        </p:txBody>
      </p:sp>
      <p:sp>
        <p:nvSpPr>
          <p:cNvPr id="7" name="Subtitle 2"/>
          <p:cNvSpPr>
            <a:spLocks noGrp="1"/>
          </p:cNvSpPr>
          <p:nvPr>
            <p:ph type="subTitle" idx="1"/>
          </p:nvPr>
        </p:nvSpPr>
        <p:spPr>
          <a:xfrm>
            <a:off x="410190" y="2667000"/>
            <a:ext cx="8425545" cy="704850"/>
          </a:xfrm>
          <a:prstGeom prst="rect">
            <a:avLst/>
          </a:prstGeom>
        </p:spPr>
        <p:txBody>
          <a:bodyPr vert="horz"/>
          <a:lstStyle>
            <a:lvl1pPr marL="0" indent="0" algn="l">
              <a:buNone/>
              <a:defRPr sz="2400" b="0">
                <a:solidFill>
                  <a:schemeClr val="bg1">
                    <a:lumMod val="9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8" name="Content Placeholder 10"/>
          <p:cNvSpPr>
            <a:spLocks noGrp="1"/>
          </p:cNvSpPr>
          <p:nvPr>
            <p:ph sz="quarter" idx="10"/>
          </p:nvPr>
        </p:nvSpPr>
        <p:spPr>
          <a:xfrm>
            <a:off x="1650998" y="4790091"/>
            <a:ext cx="7021286" cy="596677"/>
          </a:xfrm>
          <a:prstGeom prst="rect">
            <a:avLst/>
          </a:prstGeom>
        </p:spPr>
        <p:txBody>
          <a:bodyPr vert="horz"/>
          <a:lstStyle>
            <a:lvl1pPr marL="0" indent="0" algn="r">
              <a:buNone/>
              <a:defRPr sz="2200">
                <a:solidFill>
                  <a:srgbClr val="FFFFFF"/>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
        <p:nvSpPr>
          <p:cNvPr id="13" name="Title 12"/>
          <p:cNvSpPr>
            <a:spLocks noGrp="1"/>
          </p:cNvSpPr>
          <p:nvPr>
            <p:ph type="title"/>
          </p:nvPr>
        </p:nvSpPr>
        <p:spPr>
          <a:xfrm>
            <a:off x="381000" y="2004605"/>
            <a:ext cx="8229600" cy="738595"/>
          </a:xfrm>
          <a:prstGeom prst="rect">
            <a:avLst/>
          </a:prstGeom>
        </p:spPr>
        <p:txBody>
          <a:bodyPr vert="horz"/>
          <a:lstStyle>
            <a:lvl1pPr algn="l">
              <a:defRPr sz="4800">
                <a:solidFill>
                  <a:schemeClr val="bg1">
                    <a:lumMod val="95000"/>
                  </a:schemeClr>
                </a:solidFill>
                <a:latin typeface="Arial"/>
                <a:cs typeface="Arial"/>
              </a:defRPr>
            </a:lvl1pPr>
          </a:lstStyle>
          <a:p>
            <a:r>
              <a:rPr lang="en-US"/>
              <a:t>Click to edit Master title style</a:t>
            </a:r>
          </a:p>
        </p:txBody>
      </p:sp>
    </p:spTree>
    <p:extLst>
      <p:ext uri="{BB962C8B-B14F-4D97-AF65-F5344CB8AC3E}">
        <p14:creationId xmlns="" xmlns:p14="http://schemas.microsoft.com/office/powerpoint/2010/main" val="30178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2" name="Picture 1" descr="FSA-4C copy.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90044" y="671770"/>
            <a:ext cx="5828521" cy="547430"/>
          </a:xfrm>
          <a:prstGeom prst="rect">
            <a:avLst/>
          </a:prstGeom>
        </p:spPr>
      </p:pic>
      <p:sp>
        <p:nvSpPr>
          <p:cNvPr id="7" name="Subtitle 2"/>
          <p:cNvSpPr>
            <a:spLocks noGrp="1"/>
          </p:cNvSpPr>
          <p:nvPr>
            <p:ph type="subTitle" idx="1"/>
          </p:nvPr>
        </p:nvSpPr>
        <p:spPr>
          <a:xfrm>
            <a:off x="410190" y="3481795"/>
            <a:ext cx="8425545" cy="704850"/>
          </a:xfrm>
          <a:prstGeom prst="rect">
            <a:avLst/>
          </a:prstGeom>
        </p:spPr>
        <p:txBody>
          <a:bodyPr vert="horz"/>
          <a:lstStyle>
            <a:lvl1pPr marL="0" indent="0" algn="l">
              <a:buNone/>
              <a:defRPr sz="2400" b="0">
                <a:solidFill>
                  <a:schemeClr val="tx1">
                    <a:lumMod val="65000"/>
                    <a:lumOff val="3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3" name="Title 12"/>
          <p:cNvSpPr>
            <a:spLocks noGrp="1"/>
          </p:cNvSpPr>
          <p:nvPr>
            <p:ph type="title"/>
          </p:nvPr>
        </p:nvSpPr>
        <p:spPr>
          <a:xfrm>
            <a:off x="381000" y="2819400"/>
            <a:ext cx="8229600" cy="738595"/>
          </a:xfrm>
          <a:prstGeom prst="rect">
            <a:avLst/>
          </a:prstGeom>
        </p:spPr>
        <p:txBody>
          <a:bodyPr vert="horz"/>
          <a:lstStyle>
            <a:lvl1pPr algn="l">
              <a:defRPr sz="4800">
                <a:solidFill>
                  <a:schemeClr val="tx1">
                    <a:lumMod val="65000"/>
                    <a:lumOff val="35000"/>
                  </a:schemeClr>
                </a:solidFill>
                <a:latin typeface="Arial"/>
                <a:cs typeface="Arial"/>
              </a:defRPr>
            </a:lvl1pPr>
          </a:lstStyle>
          <a:p>
            <a:r>
              <a:rPr lang="en-US"/>
              <a:t>Click to edit Master title style</a:t>
            </a:r>
          </a:p>
        </p:txBody>
      </p:sp>
      <p:sp>
        <p:nvSpPr>
          <p:cNvPr id="10" name="Rectangle 1"/>
          <p:cNvSpPr>
            <a:spLocks/>
          </p:cNvSpPr>
          <p:nvPr userDrawn="1"/>
        </p:nvSpPr>
        <p:spPr bwMode="auto">
          <a:xfrm>
            <a:off x="-14597" y="0"/>
            <a:ext cx="9167722" cy="321617"/>
          </a:xfrm>
          <a:prstGeom prst="rect">
            <a:avLst/>
          </a:prstGeom>
          <a:solidFill>
            <a:srgbClr val="95C94E"/>
          </a:solidFill>
          <a:ln>
            <a:noFill/>
          </a:ln>
        </p:spPr>
        <p:txBody>
          <a:bodyPr lIns="0" tIns="0" rIns="0" bIns="0"/>
          <a:lstStyle/>
          <a:p>
            <a:endParaRPr lang="en-US" dirty="0"/>
          </a:p>
        </p:txBody>
      </p:sp>
      <p:sp>
        <p:nvSpPr>
          <p:cNvPr id="12" name="Rectangle 1"/>
          <p:cNvSpPr>
            <a:spLocks/>
          </p:cNvSpPr>
          <p:nvPr userDrawn="1"/>
        </p:nvSpPr>
        <p:spPr bwMode="auto">
          <a:xfrm>
            <a:off x="0" y="6536383"/>
            <a:ext cx="9167722" cy="321617"/>
          </a:xfrm>
          <a:prstGeom prst="rect">
            <a:avLst/>
          </a:prstGeom>
          <a:solidFill>
            <a:srgbClr val="95C94E"/>
          </a:solidFill>
          <a:ln>
            <a:noFill/>
          </a:ln>
        </p:spPr>
        <p:txBody>
          <a:bodyPr lIns="0" tIns="0" rIns="0" bIns="0"/>
          <a:lstStyle/>
          <a:p>
            <a:endParaRPr lang="en-US" dirty="0"/>
          </a:p>
        </p:txBody>
      </p:sp>
      <p:sp>
        <p:nvSpPr>
          <p:cNvPr id="14" name="Content Placeholder 10"/>
          <p:cNvSpPr>
            <a:spLocks noGrp="1"/>
          </p:cNvSpPr>
          <p:nvPr>
            <p:ph sz="quarter" idx="11"/>
          </p:nvPr>
        </p:nvSpPr>
        <p:spPr>
          <a:xfrm>
            <a:off x="410190" y="5727923"/>
            <a:ext cx="7021286" cy="596677"/>
          </a:xfrm>
          <a:prstGeom prst="rect">
            <a:avLst/>
          </a:prstGeom>
        </p:spPr>
        <p:txBody>
          <a:bodyPr vert="horz"/>
          <a:lstStyle>
            <a:lvl1pPr marL="0" indent="0" algn="l">
              <a:buNone/>
              <a:defRPr sz="2200">
                <a:solidFill>
                  <a:srgbClr val="595959"/>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Tree>
    <p:extLst>
      <p:ext uri="{BB962C8B-B14F-4D97-AF65-F5344CB8AC3E}">
        <p14:creationId xmlns="" xmlns:p14="http://schemas.microsoft.com/office/powerpoint/2010/main" val="67874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
    <p:spTree>
      <p:nvGrpSpPr>
        <p:cNvPr id="1" name=""/>
        <p:cNvGrpSpPr/>
        <p:nvPr/>
      </p:nvGrpSpPr>
      <p:grpSpPr>
        <a:xfrm>
          <a:off x="0" y="0"/>
          <a:ext cx="0" cy="0"/>
          <a:chOff x="0" y="0"/>
          <a:chExt cx="0" cy="0"/>
        </a:xfrm>
      </p:grpSpPr>
      <p:sp>
        <p:nvSpPr>
          <p:cNvPr id="9" name="Rectangle 1"/>
          <p:cNvSpPr>
            <a:spLocks/>
          </p:cNvSpPr>
          <p:nvPr userDrawn="1"/>
        </p:nvSpPr>
        <p:spPr bwMode="auto">
          <a:xfrm>
            <a:off x="0" y="6328874"/>
            <a:ext cx="4495800" cy="538972"/>
          </a:xfrm>
          <a:prstGeom prst="rect">
            <a:avLst/>
          </a:prstGeom>
          <a:solidFill>
            <a:srgbClr val="95C94E"/>
          </a:solidFill>
          <a:ln>
            <a:noFill/>
          </a:ln>
        </p:spPr>
        <p:txBody>
          <a:bodyPr lIns="0" tIns="0" rIns="0" bIns="0"/>
          <a:lstStyle/>
          <a:p>
            <a:endParaRPr lang="en-US" dirty="0"/>
          </a:p>
        </p:txBody>
      </p:sp>
      <p:pic>
        <p:nvPicPr>
          <p:cNvPr id="13" name="Picture 12" descr="FSA-4C copy.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687509" y="6334408"/>
            <a:ext cx="4288427" cy="402780"/>
          </a:xfrm>
          <a:prstGeom prst="rect">
            <a:avLst/>
          </a:prstGeom>
        </p:spPr>
      </p:pic>
      <p:sp>
        <p:nvSpPr>
          <p:cNvPr id="2" name="Title 1"/>
          <p:cNvSpPr>
            <a:spLocks noGrp="1"/>
          </p:cNvSpPr>
          <p:nvPr>
            <p:ph type="title" hasCustomPrompt="1"/>
          </p:nvPr>
        </p:nvSpPr>
        <p:spPr>
          <a:xfrm>
            <a:off x="459708" y="414325"/>
            <a:ext cx="8554162" cy="647698"/>
          </a:xfrm>
          <a:prstGeom prst="rect">
            <a:avLst/>
          </a:prstGeom>
        </p:spPr>
        <p:txBody>
          <a:bodyPr/>
          <a:lstStyle>
            <a:lvl1pPr algn="l">
              <a:defRPr sz="4000">
                <a:solidFill>
                  <a:schemeClr val="tx1">
                    <a:lumMod val="65000"/>
                    <a:lumOff val="35000"/>
                  </a:schemeClr>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533400" y="1524000"/>
            <a:ext cx="8229600" cy="4525963"/>
          </a:xfrm>
          <a:prstGeom prst="rect">
            <a:avLst/>
          </a:prstGeom>
        </p:spPr>
        <p:txBody>
          <a:bodyPr/>
          <a:lstStyle>
            <a:lvl1pPr marL="230188" indent="-230188">
              <a:buSzPct val="80000"/>
              <a:defRPr sz="2400">
                <a:solidFill>
                  <a:srgbClr val="535353"/>
                </a:solidFill>
                <a:latin typeface="Arial"/>
                <a:cs typeface="Arial"/>
              </a:defRPr>
            </a:lvl1pPr>
            <a:lvl2pPr marL="404813" indent="-174625">
              <a:buSzPct val="75000"/>
              <a:buFont typeface="Arial"/>
              <a:buChar char="•"/>
              <a:defRPr sz="20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a:defRPr sz="1200">
                <a:solidFill>
                  <a:srgbClr val="535353"/>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33400" y="6400800"/>
            <a:ext cx="2133600" cy="365125"/>
          </a:xfrm>
        </p:spPr>
        <p:txBody>
          <a:bodyPr/>
          <a:lstStyle>
            <a:lvl1pPr algn="l">
              <a:defRPr sz="900">
                <a:solidFill>
                  <a:schemeClr val="tx1"/>
                </a:solidFill>
                <a:latin typeface="Arial"/>
                <a:cs typeface="Arial"/>
              </a:defRPr>
            </a:lvl1pPr>
          </a:lstStyle>
          <a:p>
            <a:fld id="{6D88D7DD-9B19-7A49-BB06-36BA9927445F}" type="slidenum">
              <a:rPr lang="en-US" smtClean="0"/>
              <a:pPr/>
              <a:t>‹#›</a:t>
            </a:fld>
            <a:endParaRPr lang="en-US" dirty="0"/>
          </a:p>
        </p:txBody>
      </p:sp>
      <p:sp>
        <p:nvSpPr>
          <p:cNvPr id="11" name="Rectangle 1"/>
          <p:cNvSpPr>
            <a:spLocks/>
          </p:cNvSpPr>
          <p:nvPr userDrawn="1"/>
        </p:nvSpPr>
        <p:spPr bwMode="auto">
          <a:xfrm>
            <a:off x="-14597" y="0"/>
            <a:ext cx="9167722" cy="321617"/>
          </a:xfrm>
          <a:prstGeom prst="rect">
            <a:avLst/>
          </a:prstGeom>
          <a:solidFill>
            <a:srgbClr val="95C94E"/>
          </a:solidFill>
          <a:ln>
            <a:noFill/>
          </a:ln>
        </p:spPr>
        <p:txBody>
          <a:bodyPr lIns="0" tIns="0" rIns="0" bIns="0"/>
          <a:lstStyle/>
          <a:p>
            <a:endParaRPr lang="en-US" dirty="0"/>
          </a:p>
        </p:txBody>
      </p:sp>
      <p:cxnSp>
        <p:nvCxnSpPr>
          <p:cNvPr id="14" name="Straight Connector 13"/>
          <p:cNvCxnSpPr/>
          <p:nvPr userDrawn="1"/>
        </p:nvCxnSpPr>
        <p:spPr>
          <a:xfrm>
            <a:off x="240844" y="1062023"/>
            <a:ext cx="8645528"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5858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lank">
    <p:spTree>
      <p:nvGrpSpPr>
        <p:cNvPr id="1" name=""/>
        <p:cNvGrpSpPr/>
        <p:nvPr/>
      </p:nvGrpSpPr>
      <p:grpSpPr>
        <a:xfrm>
          <a:off x="0" y="0"/>
          <a:ext cx="0" cy="0"/>
          <a:chOff x="0" y="0"/>
          <a:chExt cx="0" cy="0"/>
        </a:xfrm>
      </p:grpSpPr>
      <p:sp>
        <p:nvSpPr>
          <p:cNvPr id="8" name="Rectangle 1"/>
          <p:cNvSpPr>
            <a:spLocks/>
          </p:cNvSpPr>
          <p:nvPr userDrawn="1"/>
        </p:nvSpPr>
        <p:spPr bwMode="auto">
          <a:xfrm>
            <a:off x="0" y="6328874"/>
            <a:ext cx="4495800" cy="538972"/>
          </a:xfrm>
          <a:prstGeom prst="rect">
            <a:avLst/>
          </a:prstGeom>
          <a:solidFill>
            <a:srgbClr val="95C94E"/>
          </a:solidFill>
          <a:ln>
            <a:noFill/>
          </a:ln>
        </p:spPr>
        <p:txBody>
          <a:bodyPr lIns="0" tIns="0" rIns="0" bIns="0"/>
          <a:lstStyle/>
          <a:p>
            <a:endParaRPr lang="en-US" dirty="0"/>
          </a:p>
        </p:txBody>
      </p:sp>
      <p:pic>
        <p:nvPicPr>
          <p:cNvPr id="9" name="Picture 8" descr="FSA-4C copy.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687509" y="6334408"/>
            <a:ext cx="4288427" cy="402780"/>
          </a:xfrm>
          <a:prstGeom prst="rect">
            <a:avLst/>
          </a:prstGeom>
        </p:spPr>
      </p:pic>
      <p:sp>
        <p:nvSpPr>
          <p:cNvPr id="16" name="Rectangle 1"/>
          <p:cNvSpPr>
            <a:spLocks/>
          </p:cNvSpPr>
          <p:nvPr userDrawn="1"/>
        </p:nvSpPr>
        <p:spPr bwMode="auto">
          <a:xfrm>
            <a:off x="-14597" y="0"/>
            <a:ext cx="9167722" cy="321617"/>
          </a:xfrm>
          <a:prstGeom prst="rect">
            <a:avLst/>
          </a:prstGeom>
          <a:solidFill>
            <a:srgbClr val="95C94E"/>
          </a:solidFill>
          <a:ln>
            <a:noFill/>
          </a:ln>
        </p:spPr>
        <p:txBody>
          <a:bodyPr lIns="0" tIns="0" rIns="0" bIns="0"/>
          <a:lstStyle/>
          <a:p>
            <a:endParaRPr lang="en-US" dirty="0"/>
          </a:p>
        </p:txBody>
      </p:sp>
      <p:sp>
        <p:nvSpPr>
          <p:cNvPr id="2" name="Title 1"/>
          <p:cNvSpPr>
            <a:spLocks noGrp="1"/>
          </p:cNvSpPr>
          <p:nvPr>
            <p:ph type="title" hasCustomPrompt="1"/>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p>
        </p:txBody>
      </p:sp>
      <p:cxnSp>
        <p:nvCxnSpPr>
          <p:cNvPr id="14" name="Straight Connector 13"/>
          <p:cNvCxnSpPr/>
          <p:nvPr userDrawn="1"/>
        </p:nvCxnSpPr>
        <p:spPr>
          <a:xfrm>
            <a:off x="240844" y="1062023"/>
            <a:ext cx="8645528"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12"/>
          </p:nvPr>
        </p:nvSpPr>
        <p:spPr>
          <a:xfrm>
            <a:off x="533400" y="6400800"/>
            <a:ext cx="2133600" cy="365125"/>
          </a:xfrm>
        </p:spPr>
        <p:txBody>
          <a:bodyPr/>
          <a:lstStyle>
            <a:lvl1pPr algn="l">
              <a:defRPr sz="900">
                <a:solidFill>
                  <a:schemeClr val="tx1"/>
                </a:solidFill>
                <a:latin typeface="Arial"/>
                <a:cs typeface="Arial"/>
              </a:defRPr>
            </a:lvl1pPr>
          </a:lstStyle>
          <a:p>
            <a:fld id="{6D88D7DD-9B19-7A49-BB06-36BA9927445F}" type="slidenum">
              <a:rPr lang="en-US" smtClean="0"/>
              <a:pPr/>
              <a:t>‹#›</a:t>
            </a:fld>
            <a:endParaRPr lang="en-US" dirty="0"/>
          </a:p>
        </p:txBody>
      </p:sp>
    </p:spTree>
    <p:extLst>
      <p:ext uri="{BB962C8B-B14F-4D97-AF65-F5344CB8AC3E}">
        <p14:creationId xmlns="" xmlns:p14="http://schemas.microsoft.com/office/powerpoint/2010/main" val="351629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1"/>
          <p:cNvSpPr>
            <a:spLocks/>
          </p:cNvSpPr>
          <p:nvPr userDrawn="1"/>
        </p:nvSpPr>
        <p:spPr bwMode="auto">
          <a:xfrm>
            <a:off x="0" y="6328874"/>
            <a:ext cx="4495800" cy="538972"/>
          </a:xfrm>
          <a:prstGeom prst="rect">
            <a:avLst/>
          </a:prstGeom>
          <a:solidFill>
            <a:srgbClr val="95C94E"/>
          </a:solidFill>
          <a:ln>
            <a:noFill/>
          </a:ln>
        </p:spPr>
        <p:txBody>
          <a:bodyPr lIns="0" tIns="0" rIns="0" bIns="0"/>
          <a:lstStyle/>
          <a:p>
            <a:endParaRPr lang="en-US" dirty="0"/>
          </a:p>
        </p:txBody>
      </p:sp>
      <p:pic>
        <p:nvPicPr>
          <p:cNvPr id="7" name="Picture 6" descr="FSA-4C copy.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687509" y="6334408"/>
            <a:ext cx="4288427" cy="402780"/>
          </a:xfrm>
          <a:prstGeom prst="rect">
            <a:avLst/>
          </a:prstGeom>
        </p:spPr>
      </p:pic>
      <p:sp>
        <p:nvSpPr>
          <p:cNvPr id="13" name="Rectangle 1"/>
          <p:cNvSpPr>
            <a:spLocks/>
          </p:cNvSpPr>
          <p:nvPr userDrawn="1"/>
        </p:nvSpPr>
        <p:spPr bwMode="auto">
          <a:xfrm>
            <a:off x="-14597" y="0"/>
            <a:ext cx="9167722" cy="321617"/>
          </a:xfrm>
          <a:prstGeom prst="rect">
            <a:avLst/>
          </a:prstGeom>
          <a:solidFill>
            <a:srgbClr val="95C94E"/>
          </a:solidFill>
          <a:ln>
            <a:noFill/>
          </a:ln>
        </p:spPr>
        <p:txBody>
          <a:bodyPr lIns="0" tIns="0" rIns="0" bIns="0"/>
          <a:lstStyle/>
          <a:p>
            <a:endParaRPr lang="en-US" dirty="0"/>
          </a:p>
        </p:txBody>
      </p:sp>
      <p:sp>
        <p:nvSpPr>
          <p:cNvPr id="11" name="Slide Number Placeholder 5"/>
          <p:cNvSpPr>
            <a:spLocks noGrp="1"/>
          </p:cNvSpPr>
          <p:nvPr>
            <p:ph type="sldNum" sz="quarter" idx="12"/>
          </p:nvPr>
        </p:nvSpPr>
        <p:spPr>
          <a:xfrm>
            <a:off x="533400" y="6400800"/>
            <a:ext cx="2133600" cy="365125"/>
          </a:xfrm>
        </p:spPr>
        <p:txBody>
          <a:bodyPr/>
          <a:lstStyle>
            <a:lvl1pPr algn="l">
              <a:defRPr sz="900">
                <a:solidFill>
                  <a:schemeClr val="tx1"/>
                </a:solidFill>
                <a:latin typeface="Arial"/>
                <a:cs typeface="Arial"/>
              </a:defRPr>
            </a:lvl1pPr>
          </a:lstStyle>
          <a:p>
            <a:fld id="{6D88D7DD-9B19-7A49-BB06-36BA9927445F}" type="slidenum">
              <a:rPr lang="en-US" smtClean="0"/>
              <a:pPr/>
              <a:t>‹#›</a:t>
            </a:fld>
            <a:endParaRPr lang="en-US" dirty="0"/>
          </a:p>
        </p:txBody>
      </p:sp>
    </p:spTree>
    <p:extLst>
      <p:ext uri="{BB962C8B-B14F-4D97-AF65-F5344CB8AC3E}">
        <p14:creationId xmlns="" xmlns:p14="http://schemas.microsoft.com/office/powerpoint/2010/main" val="75085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D7DD-9B19-7A49-BB06-36BA9927445F}" type="slidenum">
              <a:rPr/>
              <a:pPr/>
              <a:t>‹#›</a:t>
            </a:fld>
            <a:endParaRPr lang="en-US" dirty="0"/>
          </a:p>
        </p:txBody>
      </p:sp>
    </p:spTree>
    <p:extLst>
      <p:ext uri="{BB962C8B-B14F-4D97-AF65-F5344CB8AC3E}">
        <p14:creationId xmlns="" xmlns:p14="http://schemas.microsoft.com/office/powerpoint/2010/main" val="3486706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7" r:id="rId3"/>
    <p:sldLayoutId id="2147483650" r:id="rId4"/>
    <p:sldLayoutId id="2147483658"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eligcert.ed.gov/"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650998" y="4114800"/>
            <a:ext cx="7021286" cy="1271969"/>
          </a:xfrm>
        </p:spPr>
        <p:txBody>
          <a:bodyPr/>
          <a:lstStyle/>
          <a:p>
            <a:r>
              <a:rPr lang="en-US" dirty="0" smtClean="0"/>
              <a:t>Valerie Sherrer and Eric Hardy | Nov. 2012</a:t>
            </a:r>
          </a:p>
          <a:p>
            <a:r>
              <a:rPr lang="en-US" dirty="0" smtClean="0"/>
              <a:t>U.S. Department of Education</a:t>
            </a:r>
          </a:p>
          <a:p>
            <a:r>
              <a:rPr lang="en-US" dirty="0" smtClean="0"/>
              <a:t>2012 Fall Conference</a:t>
            </a:r>
            <a:endParaRPr lang="en-US" dirty="0"/>
          </a:p>
        </p:txBody>
      </p:sp>
      <p:sp>
        <p:nvSpPr>
          <p:cNvPr id="4" name="Title 3"/>
          <p:cNvSpPr>
            <a:spLocks noGrp="1"/>
          </p:cNvSpPr>
          <p:nvPr>
            <p:ph type="title"/>
          </p:nvPr>
        </p:nvSpPr>
        <p:spPr>
          <a:xfrm>
            <a:off x="228600" y="2004605"/>
            <a:ext cx="8610600" cy="1043395"/>
          </a:xfrm>
        </p:spPr>
        <p:txBody>
          <a:bodyPr/>
          <a:lstStyle/>
          <a:p>
            <a:r>
              <a:rPr lang="en-US" dirty="0"/>
              <a:t>NSLDS UPDATE</a:t>
            </a:r>
            <a:br>
              <a:rPr lang="en-US" dirty="0"/>
            </a:br>
            <a:endParaRPr lang="en-US" dirty="0"/>
          </a:p>
        </p:txBody>
      </p:sp>
      <p:sp>
        <p:nvSpPr>
          <p:cNvPr id="6" name="Title 3"/>
          <p:cNvSpPr txBox="1">
            <a:spLocks/>
          </p:cNvSpPr>
          <p:nvPr/>
        </p:nvSpPr>
        <p:spPr>
          <a:xfrm>
            <a:off x="152400" y="304800"/>
            <a:ext cx="3581400" cy="738595"/>
          </a:xfrm>
          <a:prstGeom prst="rect">
            <a:avLst/>
          </a:prstGeom>
        </p:spPr>
        <p:txBody>
          <a:bodyPr vert="horz"/>
          <a:lstStyle>
            <a:lvl1pPr algn="l" defTabSz="457200" rtl="0" eaLnBrk="1" latinLnBrk="0" hangingPunct="1">
              <a:spcBef>
                <a:spcPct val="0"/>
              </a:spcBef>
              <a:buNone/>
              <a:defRPr sz="4800" kern="1200">
                <a:solidFill>
                  <a:schemeClr val="bg1">
                    <a:lumMod val="95000"/>
                  </a:schemeClr>
                </a:solidFill>
                <a:latin typeface="Arial"/>
                <a:ea typeface="+mj-ea"/>
                <a:cs typeface="Arial"/>
              </a:defRPr>
            </a:lvl1pPr>
          </a:lstStyle>
          <a:p>
            <a:r>
              <a:rPr lang="en-US" dirty="0" smtClean="0"/>
              <a:t>Session 18</a:t>
            </a:r>
            <a:endParaRPr lang="en-US" dirty="0"/>
          </a:p>
        </p:txBody>
      </p:sp>
    </p:spTree>
    <p:extLst>
      <p:ext uri="{BB962C8B-B14F-4D97-AF65-F5344CB8AC3E}">
        <p14:creationId xmlns="" xmlns:p14="http://schemas.microsoft.com/office/powerpoint/2010/main" val="298199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Lifetime Eligibility Used (LEU)	</a:t>
            </a:r>
            <a:endParaRPr lang="en-US" dirty="0"/>
          </a:p>
        </p:txBody>
      </p:sp>
      <p:sp>
        <p:nvSpPr>
          <p:cNvPr id="3" name="Content Placeholder 2"/>
          <p:cNvSpPr>
            <a:spLocks noGrp="1"/>
          </p:cNvSpPr>
          <p:nvPr>
            <p:ph idx="1"/>
          </p:nvPr>
        </p:nvSpPr>
        <p:spPr>
          <a:xfrm>
            <a:off x="533400" y="1417637"/>
            <a:ext cx="8305800" cy="4678363"/>
          </a:xfrm>
        </p:spPr>
        <p:txBody>
          <a:bodyPr/>
          <a:lstStyle/>
          <a:p>
            <a:r>
              <a:rPr lang="en-US" sz="2800" dirty="0" smtClean="0"/>
              <a:t>NSLDS received a one-time update of Pell Grant LEU percentages from COD in July 2012</a:t>
            </a:r>
          </a:p>
          <a:p>
            <a:pPr lvl="1"/>
            <a:r>
              <a:rPr lang="en-US" sz="2000" dirty="0" smtClean="0"/>
              <a:t>Included Pell Grant recipients from 1973-1974 award year </a:t>
            </a:r>
            <a:r>
              <a:rPr lang="en-US" dirty="0" smtClean="0"/>
              <a:t>to present</a:t>
            </a:r>
          </a:p>
          <a:p>
            <a:pPr lvl="1"/>
            <a:r>
              <a:rPr lang="en-US" dirty="0" smtClean="0"/>
              <a:t>LEU percentages for students with no NSLDS record(s) were not loaded</a:t>
            </a:r>
          </a:p>
          <a:p>
            <a:pPr>
              <a:spcBef>
                <a:spcPts val="0"/>
              </a:spcBef>
            </a:pPr>
            <a:endParaRPr lang="en-US" sz="1600" dirty="0" smtClean="0"/>
          </a:p>
          <a:p>
            <a:pPr>
              <a:spcBef>
                <a:spcPts val="300"/>
              </a:spcBef>
            </a:pPr>
            <a:r>
              <a:rPr lang="en-US" sz="2800" dirty="0" smtClean="0"/>
              <a:t>Since the one-time update, COD sends LEU percentages to NSLDS when Pell Grants are made or changed </a:t>
            </a:r>
          </a:p>
          <a:p>
            <a:pPr lvl="1"/>
            <a:r>
              <a:rPr lang="en-US" dirty="0" smtClean="0"/>
              <a:t>Pell Grants might not load to NSLDS due to identifier conflicts</a:t>
            </a:r>
          </a:p>
          <a:p>
            <a:pPr lvl="1"/>
            <a:r>
              <a:rPr lang="en-US" dirty="0" smtClean="0"/>
              <a:t>If NSLDS and COD display different percentages, COD is the authority</a:t>
            </a:r>
          </a:p>
        </p:txBody>
      </p:sp>
      <p:sp>
        <p:nvSpPr>
          <p:cNvPr id="5" name="Slide Number Placeholder 4"/>
          <p:cNvSpPr>
            <a:spLocks noGrp="1"/>
          </p:cNvSpPr>
          <p:nvPr>
            <p:ph type="sldNum" sz="quarter" idx="12"/>
          </p:nvPr>
        </p:nvSpPr>
        <p:spPr/>
        <p:txBody>
          <a:bodyPr/>
          <a:lstStyle/>
          <a:p>
            <a:fld id="{6D88D7DD-9B19-7A49-BB06-36BA9927445F}" type="slidenum">
              <a:rPr lang="en-US"/>
              <a:pPr/>
              <a:t>10</a:t>
            </a:fld>
            <a:endParaRPr lang="en-US" dirty="0"/>
          </a:p>
        </p:txBody>
      </p:sp>
    </p:spTree>
    <p:extLst>
      <p:ext uri="{BB962C8B-B14F-4D97-AF65-F5344CB8AC3E}">
        <p14:creationId xmlns="" xmlns:p14="http://schemas.microsoft.com/office/powerpoint/2010/main" val="4149915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61724"/>
            <a:ext cx="8229600" cy="4986676"/>
          </a:xfrm>
        </p:spPr>
        <p:txBody>
          <a:bodyPr/>
          <a:lstStyle/>
          <a:p>
            <a:r>
              <a:rPr lang="en-US" dirty="0" smtClean="0">
                <a:solidFill>
                  <a:schemeClr val="tx1">
                    <a:lumMod val="65000"/>
                    <a:lumOff val="35000"/>
                  </a:schemeClr>
                </a:solidFill>
              </a:rPr>
              <a:t>New for 2013-2014:	</a:t>
            </a:r>
          </a:p>
          <a:p>
            <a:pPr lvl="1"/>
            <a:r>
              <a:rPr lang="en-US" dirty="0" smtClean="0">
                <a:solidFill>
                  <a:schemeClr val="tx1">
                    <a:lumMod val="65000"/>
                    <a:lumOff val="35000"/>
                  </a:schemeClr>
                </a:solidFill>
              </a:rPr>
              <a:t>Pell</a:t>
            </a:r>
            <a:r>
              <a:rPr lang="en-US" dirty="0" smtClean="0">
                <a:solidFill>
                  <a:schemeClr val="tx1"/>
                </a:solidFill>
              </a:rPr>
              <a:t> </a:t>
            </a:r>
            <a:r>
              <a:rPr lang="en-US" dirty="0" smtClean="0"/>
              <a:t>Grant Warning Icons </a:t>
            </a:r>
          </a:p>
          <a:p>
            <a:pPr lvl="2"/>
            <a:r>
              <a:rPr lang="en-US" dirty="0" smtClean="0"/>
              <a:t>“Close to Pell Grant LEU Limit”</a:t>
            </a:r>
          </a:p>
          <a:p>
            <a:pPr lvl="2"/>
            <a:r>
              <a:rPr lang="en-US" dirty="0" smtClean="0"/>
              <a:t>“Meets or Exceeds Pell  Grant LEU Limit”</a:t>
            </a:r>
          </a:p>
          <a:p>
            <a:pPr lvl="1"/>
            <a:r>
              <a:rPr lang="en-US" dirty="0" smtClean="0">
                <a:solidFill>
                  <a:schemeClr val="tx1">
                    <a:lumMod val="65000"/>
                    <a:lumOff val="35000"/>
                  </a:schemeClr>
                </a:solidFill>
              </a:rPr>
              <a:t>Only students who are Pell Grant eligible will be considered for post-screening with the following reason codes:</a:t>
            </a:r>
          </a:p>
          <a:p>
            <a:pPr marL="230188" lvl="1" indent="0">
              <a:buNone/>
            </a:pPr>
            <a:endParaRPr lang="en-US" dirty="0">
              <a:solidFill>
                <a:schemeClr val="tx1">
                  <a:lumMod val="65000"/>
                  <a:lumOff val="35000"/>
                </a:schemeClr>
              </a:solidFill>
            </a:endParaRPr>
          </a:p>
          <a:p>
            <a:pPr lvl="1"/>
            <a:endParaRPr lang="en-US" dirty="0" smtClean="0">
              <a:solidFill>
                <a:schemeClr val="tx1">
                  <a:lumMod val="65000"/>
                  <a:lumOff val="35000"/>
                </a:schemeClr>
              </a:solidFill>
            </a:endParaRPr>
          </a:p>
          <a:p>
            <a:pPr lvl="1"/>
            <a:endParaRPr lang="en-US" dirty="0">
              <a:solidFill>
                <a:schemeClr val="tx1">
                  <a:lumMod val="65000"/>
                  <a:lumOff val="35000"/>
                </a:schemeClr>
              </a:solidFill>
            </a:endParaRPr>
          </a:p>
          <a:p>
            <a:pPr marL="230188" lvl="1" indent="0">
              <a:buNone/>
            </a:pPr>
            <a:endParaRPr lang="en-US" dirty="0">
              <a:solidFill>
                <a:schemeClr val="tx1">
                  <a:lumMod val="65000"/>
                  <a:lumOff val="35000"/>
                </a:schemeClr>
              </a:solidFill>
            </a:endParaRPr>
          </a:p>
          <a:p>
            <a:pPr marL="230188" lvl="1" indent="0">
              <a:buNone/>
            </a:pPr>
            <a:endParaRPr lang="en-US" dirty="0">
              <a:solidFill>
                <a:schemeClr val="tx1">
                  <a:lumMod val="65000"/>
                  <a:lumOff val="35000"/>
                </a:schemeClr>
              </a:solidFill>
            </a:endParaRPr>
          </a:p>
          <a:p>
            <a:pPr marL="3657600" lvl="8" indent="0">
              <a:buNone/>
            </a:pPr>
            <a:r>
              <a:rPr lang="en-US" sz="1200" dirty="0" smtClean="0">
                <a:solidFill>
                  <a:schemeClr val="tx1">
                    <a:lumMod val="65000"/>
                    <a:lumOff val="35000"/>
                  </a:schemeClr>
                </a:solidFill>
                <a:latin typeface="Arial" pitchFamily="34" charset="0"/>
                <a:cs typeface="Arial" pitchFamily="34" charset="0"/>
              </a:rPr>
              <a:t>		* </a:t>
            </a:r>
            <a:r>
              <a:rPr lang="en-US" sz="1200" dirty="0">
                <a:solidFill>
                  <a:schemeClr val="tx1">
                    <a:lumMod val="65000"/>
                    <a:lumOff val="35000"/>
                  </a:schemeClr>
                </a:solidFill>
                <a:latin typeface="Arial" pitchFamily="34" charset="0"/>
                <a:cs typeface="Arial" pitchFamily="34" charset="0"/>
              </a:rPr>
              <a:t>previously between 450.000% </a:t>
            </a:r>
            <a:r>
              <a:rPr lang="en-US" sz="1200" dirty="0" smtClean="0">
                <a:solidFill>
                  <a:schemeClr val="tx1">
                    <a:lumMod val="65000"/>
                    <a:lumOff val="35000"/>
                  </a:schemeClr>
                </a:solidFill>
                <a:latin typeface="Arial" pitchFamily="34" charset="0"/>
                <a:cs typeface="Arial" pitchFamily="34" charset="0"/>
              </a:rPr>
              <a:t>and 500.000%</a:t>
            </a:r>
            <a:endParaRPr lang="en-US" sz="1200" dirty="0" smtClean="0">
              <a:solidFill>
                <a:schemeClr val="tx1">
                  <a:lumMod val="65000"/>
                  <a:lumOff val="35000"/>
                </a:schemeClr>
              </a:solidFill>
            </a:endParaRPr>
          </a:p>
          <a:p>
            <a:pPr lvl="1"/>
            <a:r>
              <a:rPr lang="en-US" dirty="0" smtClean="0">
                <a:solidFill>
                  <a:schemeClr val="tx1">
                    <a:lumMod val="65000"/>
                    <a:lumOff val="35000"/>
                  </a:schemeClr>
                </a:solidFill>
              </a:rPr>
              <a:t>NSLDS </a:t>
            </a:r>
            <a:r>
              <a:rPr lang="en-US" dirty="0">
                <a:solidFill>
                  <a:schemeClr val="tx1">
                    <a:lumMod val="65000"/>
                    <a:lumOff val="35000"/>
                  </a:schemeClr>
                </a:solidFill>
              </a:rPr>
              <a:t>will start sending the Pell LEU percentage to CPS for inclusion on the </a:t>
            </a:r>
            <a:r>
              <a:rPr lang="en-US" dirty="0" smtClean="0">
                <a:solidFill>
                  <a:schemeClr val="tx1">
                    <a:lumMod val="65000"/>
                    <a:lumOff val="35000"/>
                  </a:schemeClr>
                </a:solidFill>
              </a:rPr>
              <a:t>ISIR</a:t>
            </a:r>
            <a:r>
              <a:rPr lang="en-US" sz="1200" dirty="0" smtClean="0">
                <a:solidFill>
                  <a:schemeClr val="tx1">
                    <a:lumMod val="65000"/>
                    <a:lumOff val="35000"/>
                  </a:schemeClr>
                </a:solidFill>
                <a:latin typeface="Arial" pitchFamily="34" charset="0"/>
                <a:cs typeface="Arial" pitchFamily="34" charset="0"/>
              </a:rPr>
              <a:t>					</a:t>
            </a:r>
            <a:endParaRPr lang="en-US" dirty="0" smtClean="0">
              <a:solidFill>
                <a:srgbClr val="FF0000"/>
              </a:solidFill>
            </a:endParaRPr>
          </a:p>
        </p:txBody>
      </p:sp>
      <p:sp>
        <p:nvSpPr>
          <p:cNvPr id="2" name="Title 1"/>
          <p:cNvSpPr>
            <a:spLocks noGrp="1"/>
          </p:cNvSpPr>
          <p:nvPr>
            <p:ph type="title"/>
          </p:nvPr>
        </p:nvSpPr>
        <p:spPr/>
        <p:txBody>
          <a:bodyPr/>
          <a:lstStyle/>
          <a:p>
            <a:r>
              <a:rPr lang="en-US" dirty="0" smtClean="0"/>
              <a:t>Lifetime Eligibility Used (LEU)</a:t>
            </a:r>
            <a:endParaRPr lang="en-US" dirty="0"/>
          </a:p>
        </p:txBody>
      </p:sp>
      <p:sp>
        <p:nvSpPr>
          <p:cNvPr id="5" name="Slide Number Placeholder 4"/>
          <p:cNvSpPr>
            <a:spLocks noGrp="1"/>
          </p:cNvSpPr>
          <p:nvPr>
            <p:ph type="sldNum" sz="quarter" idx="12"/>
          </p:nvPr>
        </p:nvSpPr>
        <p:spPr/>
        <p:txBody>
          <a:bodyPr/>
          <a:lstStyle/>
          <a:p>
            <a:fld id="{6D88D7DD-9B19-7A49-BB06-36BA9927445F}" type="slidenum">
              <a:rPr lang="en-US"/>
              <a:pPr/>
              <a:t>11</a:t>
            </a:fld>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2075556659"/>
              </p:ext>
            </p:extLst>
          </p:nvPr>
        </p:nvGraphicFramePr>
        <p:xfrm>
          <a:off x="609600" y="3429000"/>
          <a:ext cx="7998493" cy="1524000"/>
        </p:xfrm>
        <a:graphic>
          <a:graphicData uri="http://schemas.openxmlformats.org/drawingml/2006/table">
            <a:tbl>
              <a:tblPr firstRow="1" bandRow="1">
                <a:tableStyleId>{5C22544A-7EE6-4342-B048-85BDC9FD1C3A}</a:tableStyleId>
              </a:tblPr>
              <a:tblGrid>
                <a:gridCol w="607093"/>
                <a:gridCol w="3124200"/>
                <a:gridCol w="4267200"/>
              </a:tblGrid>
              <a:tr h="256032">
                <a:tc>
                  <a:txBody>
                    <a:bodyPr/>
                    <a:lstStyle/>
                    <a:p>
                      <a:r>
                        <a:rPr lang="en-US" sz="1400" dirty="0" smtClean="0"/>
                        <a:t>Code</a:t>
                      </a:r>
                      <a:endParaRPr lang="en-US" sz="1400" dirty="0"/>
                    </a:p>
                  </a:txBody>
                  <a:tcPr/>
                </a:tc>
                <a:tc>
                  <a:txBody>
                    <a:bodyPr/>
                    <a:lstStyle/>
                    <a:p>
                      <a:r>
                        <a:rPr lang="en-US" sz="1400" dirty="0" smtClean="0"/>
                        <a:t>Warning</a:t>
                      </a:r>
                      <a:endParaRPr lang="en-US" sz="1400" dirty="0"/>
                    </a:p>
                  </a:txBody>
                  <a:tcPr/>
                </a:tc>
                <a:tc>
                  <a:txBody>
                    <a:bodyPr/>
                    <a:lstStyle/>
                    <a:p>
                      <a:r>
                        <a:rPr lang="en-US" sz="1400" dirty="0" smtClean="0"/>
                        <a:t>Threshold</a:t>
                      </a:r>
                      <a:endParaRPr lang="en-US" sz="1400" dirty="0"/>
                    </a:p>
                  </a:txBody>
                  <a:tcPr/>
                </a:tc>
              </a:tr>
              <a:tr h="256032">
                <a:tc>
                  <a:txBody>
                    <a:bodyPr/>
                    <a:lstStyle/>
                    <a:p>
                      <a:pPr algn="ctr"/>
                      <a:r>
                        <a:rPr lang="en-US" sz="1400" dirty="0" smtClean="0">
                          <a:solidFill>
                            <a:schemeClr val="tx1">
                              <a:lumMod val="65000"/>
                              <a:lumOff val="35000"/>
                            </a:schemeClr>
                          </a:solidFill>
                        </a:rPr>
                        <a:t>E</a:t>
                      </a:r>
                      <a:endParaRPr lang="en-US" sz="1400" dirty="0">
                        <a:solidFill>
                          <a:schemeClr val="tx1">
                            <a:lumMod val="65000"/>
                            <a:lumOff val="35000"/>
                          </a:schemeClr>
                        </a:solidFill>
                      </a:endParaRPr>
                    </a:p>
                  </a:txBody>
                  <a:tcPr/>
                </a:tc>
                <a:tc>
                  <a:txBody>
                    <a:bodyPr/>
                    <a:lstStyle/>
                    <a:p>
                      <a:r>
                        <a:rPr lang="en-US" sz="1400" dirty="0" smtClean="0">
                          <a:solidFill>
                            <a:schemeClr val="tx1">
                              <a:lumMod val="65000"/>
                              <a:lumOff val="35000"/>
                            </a:schemeClr>
                          </a:solidFill>
                        </a:rPr>
                        <a:t>Meets</a:t>
                      </a:r>
                      <a:r>
                        <a:rPr lang="en-US" sz="1400" baseline="0" dirty="0" smtClean="0">
                          <a:solidFill>
                            <a:schemeClr val="tx1">
                              <a:lumMod val="65000"/>
                              <a:lumOff val="35000"/>
                            </a:schemeClr>
                          </a:solidFill>
                        </a:rPr>
                        <a:t> or Exceeds Pell Grant LEU Limit</a:t>
                      </a:r>
                      <a:endParaRPr lang="en-US" sz="1400" dirty="0">
                        <a:solidFill>
                          <a:schemeClr val="tx1">
                            <a:lumMod val="65000"/>
                            <a:lumOff val="35000"/>
                          </a:schemeClr>
                        </a:solidFill>
                      </a:endParaRPr>
                    </a:p>
                  </a:txBody>
                  <a:tcPr/>
                </a:tc>
                <a:tc>
                  <a:txBody>
                    <a:bodyPr/>
                    <a:lstStyle/>
                    <a:p>
                      <a:r>
                        <a:rPr lang="en-US" sz="1400" dirty="0" smtClean="0">
                          <a:solidFill>
                            <a:schemeClr val="tx1">
                              <a:lumMod val="65000"/>
                              <a:lumOff val="35000"/>
                            </a:schemeClr>
                          </a:solidFill>
                        </a:rPr>
                        <a:t>Greater than or equal to 600.000%</a:t>
                      </a:r>
                      <a:endParaRPr lang="en-US" sz="1400" dirty="0">
                        <a:solidFill>
                          <a:schemeClr val="tx1">
                            <a:lumMod val="65000"/>
                            <a:lumOff val="35000"/>
                          </a:schemeClr>
                        </a:solidFill>
                      </a:endParaRPr>
                    </a:p>
                  </a:txBody>
                  <a:tcPr/>
                </a:tc>
              </a:tr>
              <a:tr h="256032">
                <a:tc>
                  <a:txBody>
                    <a:bodyPr/>
                    <a:lstStyle/>
                    <a:p>
                      <a:pPr algn="ctr"/>
                      <a:r>
                        <a:rPr lang="en-US" sz="1400" dirty="0" smtClean="0">
                          <a:solidFill>
                            <a:schemeClr val="tx1">
                              <a:lumMod val="65000"/>
                              <a:lumOff val="35000"/>
                            </a:schemeClr>
                          </a:solidFill>
                        </a:rPr>
                        <a:t>C</a:t>
                      </a:r>
                      <a:endParaRPr lang="en-US" sz="1400" dirty="0">
                        <a:solidFill>
                          <a:schemeClr val="tx1">
                            <a:lumMod val="65000"/>
                            <a:lumOff val="35000"/>
                          </a:schemeClr>
                        </a:solidFill>
                      </a:endParaRPr>
                    </a:p>
                  </a:txBody>
                  <a:tcPr/>
                </a:tc>
                <a:tc>
                  <a:txBody>
                    <a:bodyPr/>
                    <a:lstStyle/>
                    <a:p>
                      <a:r>
                        <a:rPr lang="en-US" sz="1400" dirty="0" smtClean="0">
                          <a:solidFill>
                            <a:schemeClr val="tx1">
                              <a:lumMod val="65000"/>
                              <a:lumOff val="35000"/>
                            </a:schemeClr>
                          </a:solidFill>
                        </a:rPr>
                        <a:t>Close to Pell Grant LEU Limit</a:t>
                      </a:r>
                      <a:endParaRPr lang="en-US" sz="1400" dirty="0">
                        <a:solidFill>
                          <a:schemeClr val="tx1">
                            <a:lumMod val="65000"/>
                            <a:lumOff val="35000"/>
                          </a:schemeClr>
                        </a:solidFill>
                      </a:endParaRPr>
                    </a:p>
                  </a:txBody>
                  <a:tcPr/>
                </a:tc>
                <a:tc>
                  <a:txBody>
                    <a:bodyPr/>
                    <a:lstStyle/>
                    <a:p>
                      <a:r>
                        <a:rPr lang="en-US" sz="1400" dirty="0" smtClean="0">
                          <a:solidFill>
                            <a:schemeClr val="tx1">
                              <a:lumMod val="65000"/>
                              <a:lumOff val="35000"/>
                            </a:schemeClr>
                          </a:solidFill>
                        </a:rPr>
                        <a:t>Between 500.001% and 599.999%</a:t>
                      </a:r>
                      <a:endParaRPr lang="en-US" sz="1400" dirty="0">
                        <a:solidFill>
                          <a:schemeClr val="tx1">
                            <a:lumMod val="65000"/>
                            <a:lumOff val="35000"/>
                          </a:schemeClr>
                        </a:solidFill>
                      </a:endParaRPr>
                    </a:p>
                  </a:txBody>
                  <a:tcPr/>
                </a:tc>
              </a:tr>
              <a:tr h="256032">
                <a:tc>
                  <a:txBody>
                    <a:bodyPr/>
                    <a:lstStyle/>
                    <a:p>
                      <a:pPr algn="ctr"/>
                      <a:r>
                        <a:rPr lang="en-US" sz="1400" dirty="0" smtClean="0">
                          <a:solidFill>
                            <a:schemeClr val="tx1">
                              <a:lumMod val="65000"/>
                              <a:lumOff val="35000"/>
                            </a:schemeClr>
                          </a:solidFill>
                        </a:rPr>
                        <a:t>H</a:t>
                      </a:r>
                      <a:endParaRPr lang="en-US" sz="1400" dirty="0">
                        <a:solidFill>
                          <a:schemeClr val="tx1">
                            <a:lumMod val="65000"/>
                            <a:lumOff val="35000"/>
                          </a:schemeClr>
                        </a:solidFill>
                      </a:endParaRPr>
                    </a:p>
                  </a:txBody>
                  <a:tcPr/>
                </a:tc>
                <a:tc>
                  <a:txBody>
                    <a:bodyPr/>
                    <a:lstStyle/>
                    <a:p>
                      <a:r>
                        <a:rPr lang="en-US" sz="1400" dirty="0" smtClean="0">
                          <a:solidFill>
                            <a:schemeClr val="tx1">
                              <a:lumMod val="65000"/>
                              <a:lumOff val="35000"/>
                            </a:schemeClr>
                          </a:solidFill>
                        </a:rPr>
                        <a:t>High Percentage Warning</a:t>
                      </a:r>
                      <a:endParaRPr lang="en-US" sz="1400" dirty="0">
                        <a:solidFill>
                          <a:schemeClr val="tx1">
                            <a:lumMod val="65000"/>
                            <a:lumOff val="35000"/>
                          </a:schemeClr>
                        </a:solidFill>
                      </a:endParaRPr>
                    </a:p>
                  </a:txBody>
                  <a:tcPr/>
                </a:tc>
                <a:tc>
                  <a:txBody>
                    <a:bodyPr/>
                    <a:lstStyle/>
                    <a:p>
                      <a:r>
                        <a:rPr lang="en-US" sz="1400" dirty="0" smtClean="0">
                          <a:solidFill>
                            <a:schemeClr val="tx1">
                              <a:lumMod val="65000"/>
                              <a:lumOff val="35000"/>
                            </a:schemeClr>
                          </a:solidFill>
                        </a:rPr>
                        <a:t>Between 400.000%</a:t>
                      </a:r>
                      <a:r>
                        <a:rPr lang="en-US" sz="1400" i="1" dirty="0" smtClean="0">
                          <a:solidFill>
                            <a:schemeClr val="tx1">
                              <a:lumMod val="65000"/>
                              <a:lumOff val="35000"/>
                            </a:schemeClr>
                          </a:solidFill>
                        </a:rPr>
                        <a:t> </a:t>
                      </a:r>
                      <a:r>
                        <a:rPr lang="en-US" sz="1400" dirty="0" smtClean="0">
                          <a:solidFill>
                            <a:schemeClr val="tx1">
                              <a:lumMod val="65000"/>
                              <a:lumOff val="35000"/>
                            </a:schemeClr>
                          </a:solidFill>
                        </a:rPr>
                        <a:t>and 500.000% *</a:t>
                      </a:r>
                      <a:endParaRPr lang="en-US" sz="1400" dirty="0">
                        <a:solidFill>
                          <a:schemeClr val="tx1">
                            <a:lumMod val="65000"/>
                            <a:lumOff val="35000"/>
                          </a:schemeClr>
                        </a:solidFill>
                      </a:endParaRPr>
                    </a:p>
                  </a:txBody>
                  <a:tcPr/>
                </a:tc>
              </a:tr>
              <a:tr h="256032">
                <a:tc>
                  <a:txBody>
                    <a:bodyPr/>
                    <a:lstStyle/>
                    <a:p>
                      <a:pPr algn="ctr"/>
                      <a:r>
                        <a:rPr lang="en-US" sz="1400" dirty="0" smtClean="0">
                          <a:solidFill>
                            <a:schemeClr val="tx1">
                              <a:lumMod val="65000"/>
                              <a:lumOff val="35000"/>
                            </a:schemeClr>
                          </a:solidFill>
                        </a:rPr>
                        <a:t>N</a:t>
                      </a:r>
                      <a:endParaRPr lang="en-US" sz="1400" dirty="0">
                        <a:solidFill>
                          <a:schemeClr val="tx1">
                            <a:lumMod val="65000"/>
                            <a:lumOff val="35000"/>
                          </a:schemeClr>
                        </a:solidFill>
                      </a:endParaRPr>
                    </a:p>
                  </a:txBody>
                  <a:tcPr/>
                </a:tc>
                <a:tc>
                  <a:txBody>
                    <a:bodyPr/>
                    <a:lstStyle/>
                    <a:p>
                      <a:r>
                        <a:rPr lang="en-US" sz="1400" dirty="0" smtClean="0">
                          <a:solidFill>
                            <a:schemeClr val="tx1">
                              <a:lumMod val="65000"/>
                              <a:lumOff val="35000"/>
                            </a:schemeClr>
                          </a:solidFill>
                        </a:rPr>
                        <a:t>No Problem</a:t>
                      </a:r>
                      <a:endParaRPr lang="en-US" sz="1400" dirty="0">
                        <a:solidFill>
                          <a:schemeClr val="tx1">
                            <a:lumMod val="65000"/>
                            <a:lumOff val="35000"/>
                          </a:schemeClr>
                        </a:solidFill>
                      </a:endParaRPr>
                    </a:p>
                  </a:txBody>
                  <a:tcPr/>
                </a:tc>
                <a:tc>
                  <a:txBody>
                    <a:bodyPr/>
                    <a:lstStyle/>
                    <a:p>
                      <a:r>
                        <a:rPr lang="en-US" sz="1400" dirty="0" smtClean="0">
                          <a:solidFill>
                            <a:schemeClr val="tx1">
                              <a:lumMod val="65000"/>
                              <a:lumOff val="35000"/>
                            </a:schemeClr>
                          </a:solidFill>
                        </a:rPr>
                        <a:t>Less than or equal</a:t>
                      </a:r>
                      <a:r>
                        <a:rPr lang="en-US" sz="1400" baseline="0" dirty="0" smtClean="0">
                          <a:solidFill>
                            <a:schemeClr val="tx1">
                              <a:lumMod val="65000"/>
                              <a:lumOff val="35000"/>
                            </a:schemeClr>
                          </a:solidFill>
                        </a:rPr>
                        <a:t> to </a:t>
                      </a:r>
                      <a:r>
                        <a:rPr lang="en-US" sz="1400" dirty="0" smtClean="0">
                          <a:solidFill>
                            <a:schemeClr val="tx1">
                              <a:lumMod val="65000"/>
                              <a:lumOff val="35000"/>
                            </a:schemeClr>
                          </a:solidFill>
                        </a:rPr>
                        <a:t>399.999%</a:t>
                      </a:r>
                      <a:endParaRPr lang="en-US" sz="1400" dirty="0">
                        <a:solidFill>
                          <a:schemeClr val="tx1">
                            <a:lumMod val="65000"/>
                            <a:lumOff val="35000"/>
                          </a:schemeClr>
                        </a:solidFill>
                      </a:endParaRPr>
                    </a:p>
                  </a:txBody>
                  <a:tcPr/>
                </a:tc>
              </a:tr>
            </a:tbl>
          </a:graphicData>
        </a:graphic>
      </p:graphicFrame>
      <p:pic>
        <p:nvPicPr>
          <p:cNvPr id="1026"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0720" r="12029" b="14602"/>
          <a:stretch/>
        </p:blipFill>
        <p:spPr bwMode="auto">
          <a:xfrm>
            <a:off x="6535181" y="1393228"/>
            <a:ext cx="1171439" cy="1037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2446" r="9767" b="12773"/>
          <a:stretch/>
        </p:blipFill>
        <p:spPr bwMode="auto">
          <a:xfrm>
            <a:off x="5486400" y="1425466"/>
            <a:ext cx="773584" cy="10623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62016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a:p>
            <a:pPr marL="0" indent="0">
              <a:buNone/>
            </a:pPr>
            <a:endParaRPr lang="en-US" dirty="0"/>
          </a:p>
          <a:p>
            <a:pPr marL="0" indent="0" algn="ctr">
              <a:buNone/>
            </a:pPr>
            <a:r>
              <a:rPr lang="en-US" sz="4000" dirty="0" smtClean="0"/>
              <a:t>Enrollment Reporting </a:t>
            </a:r>
          </a:p>
          <a:p>
            <a:pPr marL="0" indent="0" algn="ctr">
              <a:buNone/>
            </a:pPr>
            <a:r>
              <a:rPr lang="en-US" sz="4000" dirty="0" smtClean="0"/>
              <a:t>Updates</a:t>
            </a:r>
            <a:endParaRPr lang="en-US" sz="4000" dirty="0"/>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12</a:t>
            </a:fld>
            <a:endParaRPr lang="en-US" dirty="0"/>
          </a:p>
        </p:txBody>
      </p:sp>
    </p:spTree>
    <p:extLst>
      <p:ext uri="{BB962C8B-B14F-4D97-AF65-F5344CB8AC3E}">
        <p14:creationId xmlns="" xmlns:p14="http://schemas.microsoft.com/office/powerpoint/2010/main" val="157779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z="3600" dirty="0" smtClean="0"/>
              <a:t>Enhancements for Enrollment Reporting</a:t>
            </a:r>
          </a:p>
        </p:txBody>
      </p:sp>
      <p:sp>
        <p:nvSpPr>
          <p:cNvPr id="3" name="Content Placeholder 2"/>
          <p:cNvSpPr>
            <a:spLocks noGrp="1"/>
          </p:cNvSpPr>
          <p:nvPr>
            <p:ph idx="1"/>
          </p:nvPr>
        </p:nvSpPr>
        <p:spPr>
          <a:xfrm>
            <a:off x="533400" y="1371600"/>
            <a:ext cx="8229600" cy="4525963"/>
          </a:xfrm>
        </p:spPr>
        <p:txBody>
          <a:bodyPr/>
          <a:lstStyle/>
          <a:p>
            <a:pPr>
              <a:spcBef>
                <a:spcPts val="300"/>
              </a:spcBef>
              <a:defRPr/>
            </a:pPr>
            <a:r>
              <a:rPr lang="en-US" sz="2800" dirty="0" smtClean="0"/>
              <a:t>New Enrollment Reporting Options</a:t>
            </a:r>
          </a:p>
          <a:p>
            <a:pPr lvl="1">
              <a:spcBef>
                <a:spcPts val="300"/>
              </a:spcBef>
              <a:defRPr/>
            </a:pPr>
            <a:r>
              <a:rPr lang="en-US" sz="2400" dirty="0" smtClean="0"/>
              <a:t>Batch Processing Options</a:t>
            </a:r>
          </a:p>
          <a:p>
            <a:pPr lvl="1">
              <a:spcBef>
                <a:spcPts val="300"/>
              </a:spcBef>
              <a:defRPr/>
            </a:pPr>
            <a:r>
              <a:rPr lang="en-US" sz="2400" dirty="0" smtClean="0"/>
              <a:t>Online Update Options</a:t>
            </a:r>
          </a:p>
          <a:p>
            <a:pPr>
              <a:spcBef>
                <a:spcPts val="300"/>
              </a:spcBef>
              <a:defRPr/>
            </a:pPr>
            <a:endParaRPr lang="en-US" sz="1600" dirty="0" smtClean="0"/>
          </a:p>
          <a:p>
            <a:pPr>
              <a:spcBef>
                <a:spcPts val="300"/>
              </a:spcBef>
              <a:defRPr/>
            </a:pPr>
            <a:r>
              <a:rPr lang="en-US" sz="2800" dirty="0" smtClean="0"/>
              <a:t>Managing your School’s Reporting Options</a:t>
            </a:r>
          </a:p>
          <a:p>
            <a:pPr>
              <a:spcBef>
                <a:spcPts val="300"/>
              </a:spcBef>
              <a:defRPr/>
            </a:pPr>
            <a:endParaRPr lang="en-US" sz="1600" dirty="0" smtClean="0"/>
          </a:p>
          <a:p>
            <a:pPr>
              <a:spcBef>
                <a:spcPts val="300"/>
              </a:spcBef>
              <a:defRPr/>
            </a:pPr>
            <a:r>
              <a:rPr lang="en-US" sz="2800" dirty="0" smtClean="0"/>
              <a:t>New Enrollment Reporting Data Fields</a:t>
            </a:r>
          </a:p>
          <a:p>
            <a:pPr>
              <a:spcBef>
                <a:spcPts val="300"/>
              </a:spcBef>
              <a:defRPr/>
            </a:pPr>
            <a:endParaRPr lang="en-US" sz="1600" dirty="0" smtClean="0"/>
          </a:p>
          <a:p>
            <a:pPr marL="0" indent="0">
              <a:buFontTx/>
              <a:buNone/>
              <a:defRPr/>
            </a:pPr>
            <a:endParaRPr lang="en-US" dirty="0" smtClean="0"/>
          </a:p>
        </p:txBody>
      </p:sp>
      <p:sp>
        <p:nvSpPr>
          <p:cNvPr id="5"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13</a:t>
            </a:fld>
            <a:endParaRPr lang="en-US" dirty="0"/>
          </a:p>
        </p:txBody>
      </p:sp>
    </p:spTree>
    <p:extLst>
      <p:ext uri="{BB962C8B-B14F-4D97-AF65-F5344CB8AC3E}">
        <p14:creationId xmlns="" xmlns:p14="http://schemas.microsoft.com/office/powerpoint/2010/main" val="3823505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88620" y="457200"/>
            <a:ext cx="8610600" cy="609600"/>
          </a:xfrm>
        </p:spPr>
        <p:txBody>
          <a:bodyPr/>
          <a:lstStyle/>
          <a:p>
            <a:r>
              <a:rPr lang="en-US" sz="3200" dirty="0" smtClean="0"/>
              <a:t>New Enrollment Reporting Options</a:t>
            </a:r>
          </a:p>
        </p:txBody>
      </p:sp>
      <p:sp>
        <p:nvSpPr>
          <p:cNvPr id="3" name="Content Placeholder 2"/>
          <p:cNvSpPr>
            <a:spLocks noGrp="1"/>
          </p:cNvSpPr>
          <p:nvPr>
            <p:ph idx="1"/>
          </p:nvPr>
        </p:nvSpPr>
        <p:spPr>
          <a:xfrm>
            <a:off x="457200" y="1371600"/>
            <a:ext cx="8382000" cy="4724400"/>
          </a:xfrm>
        </p:spPr>
        <p:txBody>
          <a:bodyPr/>
          <a:lstStyle/>
          <a:p>
            <a:pPr>
              <a:defRPr/>
            </a:pPr>
            <a:r>
              <a:rPr lang="en-US" sz="2800" dirty="0" smtClean="0"/>
              <a:t>Enrollment Reporting has been enhanced to include additional fields and provide new batch reporting formats</a:t>
            </a:r>
          </a:p>
          <a:p>
            <a:pPr marL="571500" indent="-228600">
              <a:defRPr/>
            </a:pPr>
            <a:r>
              <a:rPr lang="en-US" dirty="0" smtClean="0"/>
              <a:t>Enhanced Fixed Width flat file</a:t>
            </a:r>
          </a:p>
          <a:p>
            <a:pPr marL="571500" indent="-228600">
              <a:defRPr/>
            </a:pPr>
            <a:r>
              <a:rPr lang="en-US" dirty="0" smtClean="0"/>
              <a:t>Comma Separated Values (CSV) file</a:t>
            </a:r>
          </a:p>
          <a:p>
            <a:pPr marL="571500" indent="-228600">
              <a:defRPr/>
            </a:pPr>
            <a:r>
              <a:rPr lang="en-US" dirty="0" smtClean="0"/>
              <a:t>eXtensible Markup Language (XML) file</a:t>
            </a:r>
          </a:p>
          <a:p>
            <a:pPr>
              <a:spcBef>
                <a:spcPts val="300"/>
              </a:spcBef>
              <a:defRPr/>
            </a:pPr>
            <a:endParaRPr lang="en-US" sz="800" dirty="0" smtClean="0"/>
          </a:p>
          <a:p>
            <a:pPr>
              <a:buNone/>
              <a:defRPr/>
            </a:pPr>
            <a:endParaRPr lang="en-US" dirty="0" smtClean="0"/>
          </a:p>
          <a:p>
            <a:pPr>
              <a:buNone/>
              <a:defRPr/>
            </a:pPr>
            <a:r>
              <a:rPr lang="en-US" sz="1800" dirty="0" smtClean="0"/>
              <a:t>Batch File Layouts posted to NSLDS Record Layouts section on the IFAP Web site on 04/06/2012.</a:t>
            </a:r>
          </a:p>
          <a:p>
            <a:pPr marL="0" indent="0">
              <a:buFontTx/>
              <a:buNone/>
              <a:defRPr/>
            </a:pPr>
            <a:endParaRPr lang="en-US" dirty="0" smtClean="0"/>
          </a:p>
        </p:txBody>
      </p:sp>
      <p:sp>
        <p:nvSpPr>
          <p:cNvPr id="5"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14</a:t>
            </a:fld>
            <a:endParaRPr lang="en-US" dirty="0"/>
          </a:p>
        </p:txBody>
      </p:sp>
    </p:spTree>
    <p:extLst>
      <p:ext uri="{BB962C8B-B14F-4D97-AF65-F5344CB8AC3E}">
        <p14:creationId xmlns="" xmlns:p14="http://schemas.microsoft.com/office/powerpoint/2010/main" val="1906914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800" dirty="0"/>
              <a:t>Enrollment Reporting has also added online reporting formats</a:t>
            </a:r>
          </a:p>
          <a:p>
            <a:pPr marL="571500" lvl="1" indent="-228600">
              <a:defRPr/>
            </a:pPr>
            <a:r>
              <a:rPr lang="en-US" sz="2400" dirty="0"/>
              <a:t>Spreadsheet Upload</a:t>
            </a:r>
          </a:p>
          <a:p>
            <a:pPr marL="571500" lvl="1" indent="-228600">
              <a:defRPr/>
            </a:pPr>
            <a:r>
              <a:rPr lang="en-US" sz="2400" dirty="0"/>
              <a:t>Online Updates</a:t>
            </a:r>
          </a:p>
          <a:p>
            <a:endParaRPr lang="en-US" dirty="0"/>
          </a:p>
        </p:txBody>
      </p:sp>
      <p:sp>
        <p:nvSpPr>
          <p:cNvPr id="4" name="Title 1"/>
          <p:cNvSpPr>
            <a:spLocks noGrp="1"/>
          </p:cNvSpPr>
          <p:nvPr>
            <p:ph type="title"/>
          </p:nvPr>
        </p:nvSpPr>
        <p:spPr/>
        <p:txBody>
          <a:bodyPr/>
          <a:lstStyle/>
          <a:p>
            <a:r>
              <a:rPr lang="en-US" sz="3200" dirty="0" smtClean="0"/>
              <a:t>New Enrollment Reporting Options</a:t>
            </a:r>
          </a:p>
        </p:txBody>
      </p:sp>
      <p:sp>
        <p:nvSpPr>
          <p:cNvPr id="5"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15</a:t>
            </a:fld>
            <a:endParaRPr lang="en-US" dirty="0"/>
          </a:p>
        </p:txBody>
      </p:sp>
    </p:spTree>
    <p:extLst>
      <p:ext uri="{BB962C8B-B14F-4D97-AF65-F5344CB8AC3E}">
        <p14:creationId xmlns="" xmlns:p14="http://schemas.microsoft.com/office/powerpoint/2010/main" val="196267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Spreadsheet</a:t>
            </a:r>
            <a:endParaRPr lang="en-US" dirty="0"/>
          </a:p>
        </p:txBody>
      </p:sp>
      <p:sp>
        <p:nvSpPr>
          <p:cNvPr id="3" name="Content Placeholder 2"/>
          <p:cNvSpPr>
            <a:spLocks noGrp="1"/>
          </p:cNvSpPr>
          <p:nvPr>
            <p:ph idx="1"/>
          </p:nvPr>
        </p:nvSpPr>
        <p:spPr/>
        <p:txBody>
          <a:bodyPr/>
          <a:lstStyle/>
          <a:p>
            <a:r>
              <a:rPr lang="en-US" dirty="0" smtClean="0"/>
              <a:t>Enrollment Submittal Spreadsheet Instructions developed to assist in the creation of the spreadsheet</a:t>
            </a:r>
          </a:p>
          <a:p>
            <a:r>
              <a:rPr lang="en-US" dirty="0" smtClean="0"/>
              <a:t>User file can be created in any spreadsheet tool which uses columnar data presentation</a:t>
            </a:r>
          </a:p>
          <a:p>
            <a:r>
              <a:rPr lang="en-US" dirty="0" smtClean="0"/>
              <a:t>User file can also be created using the CSV batch file</a:t>
            </a:r>
          </a:p>
          <a:p>
            <a:r>
              <a:rPr lang="en-US" dirty="0" smtClean="0"/>
              <a:t>File Layout tailored to spreadsheet usage is included with instructions on how to handle dates, numbers, and text values</a:t>
            </a:r>
            <a:endParaRPr lang="en-US" dirty="0"/>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16</a:t>
            </a:fld>
            <a:endParaRPr lang="en-US" dirty="0"/>
          </a:p>
        </p:txBody>
      </p:sp>
    </p:spTree>
    <p:extLst>
      <p:ext uri="{BB962C8B-B14F-4D97-AF65-F5344CB8AC3E}">
        <p14:creationId xmlns="" xmlns:p14="http://schemas.microsoft.com/office/powerpoint/2010/main" val="379488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1163" y="1208915"/>
            <a:ext cx="8321675" cy="4737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Uploading the Spreadsheet</a:t>
            </a:r>
            <a:endParaRPr lang="en-US" dirty="0"/>
          </a:p>
        </p:txBody>
      </p:sp>
      <p:sp>
        <p:nvSpPr>
          <p:cNvPr id="7" name="Rounded Rectangle 6"/>
          <p:cNvSpPr/>
          <p:nvPr/>
        </p:nvSpPr>
        <p:spPr>
          <a:xfrm rot="5400000">
            <a:off x="4863397" y="2970571"/>
            <a:ext cx="313082" cy="89587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11163" y="3633799"/>
            <a:ext cx="1676400" cy="1323439"/>
          </a:xfrm>
          <a:prstGeom prst="rect">
            <a:avLst/>
          </a:prstGeom>
          <a:solidFill>
            <a:schemeClr val="bg1"/>
          </a:solidFill>
          <a:ln w="28575">
            <a:solidFill>
              <a:srgbClr val="C00000"/>
            </a:solidFill>
          </a:ln>
        </p:spPr>
        <p:txBody>
          <a:bodyPr wrap="square" rtlCol="0">
            <a:spAutoFit/>
          </a:bodyPr>
          <a:lstStyle/>
          <a:p>
            <a:r>
              <a:rPr lang="en-US" sz="2000" dirty="0" smtClean="0">
                <a:latin typeface="+mn-lt"/>
              </a:rPr>
              <a:t>Select Options for Results File Presentation</a:t>
            </a:r>
            <a:endParaRPr lang="en-US" sz="2000" dirty="0">
              <a:latin typeface="+mn-lt"/>
            </a:endParaRPr>
          </a:p>
        </p:txBody>
      </p:sp>
      <p:cxnSp>
        <p:nvCxnSpPr>
          <p:cNvPr id="9" name="Straight Arrow Connector 8"/>
          <p:cNvCxnSpPr/>
          <p:nvPr/>
        </p:nvCxnSpPr>
        <p:spPr>
          <a:xfrm flipV="1">
            <a:off x="2087563" y="3657600"/>
            <a:ext cx="1265237" cy="22860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81800" y="2869579"/>
            <a:ext cx="1560216" cy="707886"/>
          </a:xfrm>
          <a:prstGeom prst="rect">
            <a:avLst/>
          </a:prstGeom>
          <a:solidFill>
            <a:schemeClr val="bg1"/>
          </a:solidFill>
          <a:ln w="28575">
            <a:solidFill>
              <a:srgbClr val="C00000"/>
            </a:solidFill>
          </a:ln>
        </p:spPr>
        <p:txBody>
          <a:bodyPr wrap="square" rtlCol="0">
            <a:spAutoFit/>
          </a:bodyPr>
          <a:lstStyle/>
          <a:p>
            <a:r>
              <a:rPr lang="en-US" sz="2000" dirty="0" smtClean="0">
                <a:latin typeface="+mn-lt"/>
              </a:rPr>
              <a:t>Click to Locate File</a:t>
            </a:r>
            <a:endParaRPr lang="en-US" sz="2000" dirty="0">
              <a:latin typeface="+mn-lt"/>
            </a:endParaRPr>
          </a:p>
        </p:txBody>
      </p:sp>
      <p:cxnSp>
        <p:nvCxnSpPr>
          <p:cNvPr id="11" name="Straight Arrow Connector 10"/>
          <p:cNvCxnSpPr>
            <a:stCxn id="10" idx="1"/>
          </p:cNvCxnSpPr>
          <p:nvPr/>
        </p:nvCxnSpPr>
        <p:spPr>
          <a:xfrm flipH="1">
            <a:off x="5467877" y="3223522"/>
            <a:ext cx="1313923" cy="12927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p:cNvCxnSpPr>
          <p:nvPr/>
        </p:nvCxnSpPr>
        <p:spPr>
          <a:xfrm flipV="1">
            <a:off x="2087563" y="4191000"/>
            <a:ext cx="1265237" cy="10451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87563" y="4599549"/>
            <a:ext cx="1265237" cy="12485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rot="5400000">
            <a:off x="4434060" y="3789535"/>
            <a:ext cx="253998" cy="28158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765853" y="5464314"/>
            <a:ext cx="3174884" cy="707886"/>
          </a:xfrm>
          <a:prstGeom prst="rect">
            <a:avLst/>
          </a:prstGeom>
          <a:solidFill>
            <a:schemeClr val="bg1"/>
          </a:solidFill>
          <a:ln w="28575">
            <a:solidFill>
              <a:srgbClr val="C00000"/>
            </a:solidFill>
          </a:ln>
        </p:spPr>
        <p:txBody>
          <a:bodyPr wrap="square" rtlCol="0">
            <a:spAutoFit/>
          </a:bodyPr>
          <a:lstStyle/>
          <a:p>
            <a:r>
              <a:rPr lang="en-US" sz="2000" dirty="0" smtClean="0">
                <a:latin typeface="+mn-lt"/>
              </a:rPr>
              <a:t>Validate, or Validate and Submit records to NSLDS</a:t>
            </a:r>
            <a:endParaRPr lang="en-US" sz="2000" dirty="0">
              <a:latin typeface="+mn-lt"/>
            </a:endParaRPr>
          </a:p>
        </p:txBody>
      </p:sp>
      <p:cxnSp>
        <p:nvCxnSpPr>
          <p:cNvPr id="23" name="Straight Arrow Connector 22"/>
          <p:cNvCxnSpPr>
            <a:stCxn id="22" idx="0"/>
          </p:cNvCxnSpPr>
          <p:nvPr/>
        </p:nvCxnSpPr>
        <p:spPr>
          <a:xfrm flipH="1" flipV="1">
            <a:off x="5969000" y="5194299"/>
            <a:ext cx="1384295" cy="27001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17</a:t>
            </a:fld>
            <a:endParaRPr lang="en-US" dirty="0"/>
          </a:p>
        </p:txBody>
      </p:sp>
    </p:spTree>
    <p:extLst>
      <p:ext uri="{BB962C8B-B14F-4D97-AF65-F5344CB8AC3E}">
        <p14:creationId xmlns="" xmlns:p14="http://schemas.microsoft.com/office/powerpoint/2010/main" val="376126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Spreadsheet Results File</a:t>
            </a:r>
            <a:endParaRPr lang="en-US" dirty="0"/>
          </a:p>
        </p:txBody>
      </p:sp>
      <p:sp>
        <p:nvSpPr>
          <p:cNvPr id="3" name="Content Placeholder 2"/>
          <p:cNvSpPr>
            <a:spLocks noGrp="1"/>
          </p:cNvSpPr>
          <p:nvPr>
            <p:ph idx="1"/>
          </p:nvPr>
        </p:nvSpPr>
        <p:spPr/>
        <p:txBody>
          <a:bodyPr/>
          <a:lstStyle/>
          <a:p>
            <a:r>
              <a:rPr lang="en-US" dirty="0" smtClean="0"/>
              <a:t>If Validate is selected:</a:t>
            </a:r>
          </a:p>
          <a:p>
            <a:pPr lvl="1"/>
            <a:r>
              <a:rPr lang="en-US" dirty="0" smtClean="0"/>
              <a:t>NSLDS will evaluate all records against the edits and return results of this evaluation in a spreadsheet</a:t>
            </a:r>
          </a:p>
          <a:p>
            <a:pPr lvl="1"/>
            <a:r>
              <a:rPr lang="en-US" dirty="0" smtClean="0"/>
              <a:t>The results spreadsheet will open on the desktop</a:t>
            </a:r>
          </a:p>
          <a:p>
            <a:pPr lvl="1"/>
            <a:r>
              <a:rPr lang="en-US" dirty="0" smtClean="0"/>
              <a:t>Error numbers and messages will display in the spreadsheet as selected by the user</a:t>
            </a:r>
          </a:p>
          <a:p>
            <a:pPr lvl="1"/>
            <a:r>
              <a:rPr lang="en-US" dirty="0" smtClean="0"/>
              <a:t>Any errors can be corrected and saved in the results file and re-submitted to NSLDS</a:t>
            </a:r>
            <a:endParaRPr lang="en-US" dirty="0"/>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18</a:t>
            </a:fld>
            <a:endParaRPr lang="en-US" dirty="0"/>
          </a:p>
        </p:txBody>
      </p:sp>
    </p:spTree>
    <p:extLst>
      <p:ext uri="{BB962C8B-B14F-4D97-AF65-F5344CB8AC3E}">
        <p14:creationId xmlns="" xmlns:p14="http://schemas.microsoft.com/office/powerpoint/2010/main" val="2071695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457200"/>
            <a:ext cx="8686800" cy="685800"/>
          </a:xfrm>
        </p:spPr>
        <p:txBody>
          <a:bodyPr/>
          <a:lstStyle/>
          <a:p>
            <a:r>
              <a:rPr lang="en-US" sz="3200" dirty="0" smtClean="0"/>
              <a:t>New Enrollment Reporting Options</a:t>
            </a:r>
          </a:p>
        </p:txBody>
      </p:sp>
      <p:sp>
        <p:nvSpPr>
          <p:cNvPr id="54275" name="Content Placeholder 2"/>
          <p:cNvSpPr>
            <a:spLocks noGrp="1"/>
          </p:cNvSpPr>
          <p:nvPr>
            <p:ph idx="1"/>
          </p:nvPr>
        </p:nvSpPr>
        <p:spPr>
          <a:xfrm>
            <a:off x="228600" y="1447800"/>
            <a:ext cx="8610600" cy="4495800"/>
          </a:xfrm>
        </p:spPr>
        <p:txBody>
          <a:bodyPr/>
          <a:lstStyle/>
          <a:p>
            <a:pPr lvl="1"/>
            <a:r>
              <a:rPr lang="en-US" sz="2800" dirty="0"/>
              <a:t>Schools must transition to one of the new formats by March 31, 2013</a:t>
            </a:r>
          </a:p>
          <a:p>
            <a:pPr lvl="2"/>
            <a:r>
              <a:rPr lang="en-US" sz="2400" dirty="0" smtClean="0"/>
              <a:t>Schools </a:t>
            </a:r>
            <a:r>
              <a:rPr lang="en-US" sz="2400" dirty="0"/>
              <a:t>must  indicate file type choice on the new Enrollment Reporting Profile page</a:t>
            </a:r>
          </a:p>
          <a:p>
            <a:pPr lvl="2"/>
            <a:r>
              <a:rPr lang="en-US" sz="2400" dirty="0"/>
              <a:t>Current file format will be used until a new format is selected</a:t>
            </a:r>
          </a:p>
          <a:p>
            <a:pPr lvl="2"/>
            <a:r>
              <a:rPr lang="en-US" sz="2400" dirty="0"/>
              <a:t>Any school that has not </a:t>
            </a:r>
            <a:r>
              <a:rPr lang="en-US" sz="2400" dirty="0" smtClean="0"/>
              <a:t>selected a </a:t>
            </a:r>
            <a:r>
              <a:rPr lang="en-US" sz="2400" dirty="0"/>
              <a:t>file type by March 31, 2013, will be set up to receive the enhanced fixed-width format</a:t>
            </a:r>
          </a:p>
        </p:txBody>
      </p:sp>
      <p:sp>
        <p:nvSpPr>
          <p:cNvPr id="5"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19</a:t>
            </a:fld>
            <a:endParaRPr lang="en-US" dirty="0"/>
          </a:p>
        </p:txBody>
      </p:sp>
    </p:spTree>
    <p:extLst>
      <p:ext uri="{BB962C8B-B14F-4D97-AF65-F5344CB8AC3E}">
        <p14:creationId xmlns="" xmlns:p14="http://schemas.microsoft.com/office/powerpoint/2010/main" val="3425024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2"/>
          <p:cNvSpPr>
            <a:spLocks noGrp="1"/>
          </p:cNvSpPr>
          <p:nvPr>
            <p:ph idx="1"/>
          </p:nvPr>
        </p:nvSpPr>
        <p:spPr>
          <a:xfrm>
            <a:off x="533400" y="1371600"/>
            <a:ext cx="8229600" cy="4525963"/>
          </a:xfrm>
        </p:spPr>
        <p:txBody>
          <a:bodyPr/>
          <a:lstStyle/>
          <a:p>
            <a:r>
              <a:rPr lang="en-US" sz="3200" dirty="0" smtClean="0">
                <a:solidFill>
                  <a:schemeClr val="tx1">
                    <a:lumMod val="65000"/>
                    <a:lumOff val="35000"/>
                  </a:schemeClr>
                </a:solidFill>
              </a:rPr>
              <a:t>MyStudentData Download</a:t>
            </a:r>
          </a:p>
          <a:p>
            <a:r>
              <a:rPr lang="en-US" sz="3200" dirty="0" smtClean="0">
                <a:solidFill>
                  <a:schemeClr val="tx1">
                    <a:lumMod val="65000"/>
                    <a:lumOff val="35000"/>
                  </a:schemeClr>
                </a:solidFill>
              </a:rPr>
              <a:t>Pell Grant LEU Changes</a:t>
            </a:r>
          </a:p>
          <a:p>
            <a:r>
              <a:rPr lang="en-US" sz="3200" dirty="0" smtClean="0">
                <a:solidFill>
                  <a:schemeClr val="tx1">
                    <a:lumMod val="65000"/>
                    <a:lumOff val="35000"/>
                  </a:schemeClr>
                </a:solidFill>
              </a:rPr>
              <a:t>Enrollment Reporting Updates</a:t>
            </a:r>
          </a:p>
          <a:p>
            <a:r>
              <a:rPr lang="en-US" sz="3200" dirty="0" smtClean="0">
                <a:solidFill>
                  <a:schemeClr val="tx1">
                    <a:lumMod val="65000"/>
                    <a:lumOff val="35000"/>
                  </a:schemeClr>
                </a:solidFill>
              </a:rPr>
              <a:t>NSLDS Data Integrity</a:t>
            </a:r>
          </a:p>
          <a:p>
            <a:r>
              <a:rPr lang="en-US" sz="3200" dirty="0" smtClean="0">
                <a:solidFill>
                  <a:schemeClr val="tx1">
                    <a:lumMod val="65000"/>
                    <a:lumOff val="35000"/>
                  </a:schemeClr>
                </a:solidFill>
              </a:rPr>
              <a:t>New Federal Loan Servicers</a:t>
            </a:r>
          </a:p>
          <a:p>
            <a:r>
              <a:rPr lang="en-US" sz="3200" dirty="0" smtClean="0">
                <a:solidFill>
                  <a:schemeClr val="tx1">
                    <a:lumMod val="65000"/>
                    <a:lumOff val="35000"/>
                  </a:schemeClr>
                </a:solidFill>
              </a:rPr>
              <a:t>Aggregate Calculation Updates</a:t>
            </a:r>
          </a:p>
          <a:p>
            <a:r>
              <a:rPr lang="en-US" sz="3200" dirty="0" smtClean="0">
                <a:solidFill>
                  <a:schemeClr val="tx1">
                    <a:lumMod val="65000"/>
                    <a:lumOff val="35000"/>
                  </a:schemeClr>
                </a:solidFill>
              </a:rPr>
              <a:t>Recent Changes</a:t>
            </a:r>
          </a:p>
          <a:p>
            <a:r>
              <a:rPr lang="en-US" sz="3200" dirty="0" smtClean="0">
                <a:solidFill>
                  <a:schemeClr val="tx1">
                    <a:lumMod val="65000"/>
                    <a:lumOff val="35000"/>
                  </a:schemeClr>
                </a:solidFill>
              </a:rPr>
              <a:t>Upcoming Changes</a:t>
            </a:r>
          </a:p>
        </p:txBody>
      </p:sp>
      <p:sp>
        <p:nvSpPr>
          <p:cNvPr id="5"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2</a:t>
            </a:fld>
            <a:endParaRPr lang="en-US" dirty="0"/>
          </a:p>
        </p:txBody>
      </p:sp>
    </p:spTree>
    <p:extLst>
      <p:ext uri="{BB962C8B-B14F-4D97-AF65-F5344CB8AC3E}">
        <p14:creationId xmlns="" xmlns:p14="http://schemas.microsoft.com/office/powerpoint/2010/main" val="2054307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9708" y="352425"/>
            <a:ext cx="8554162" cy="647698"/>
          </a:xfrm>
        </p:spPr>
        <p:txBody>
          <a:bodyPr/>
          <a:lstStyle/>
          <a:p>
            <a:r>
              <a:rPr lang="en-US" dirty="0" smtClean="0"/>
              <a:t>Enrollment Reporting Profile</a:t>
            </a:r>
          </a:p>
        </p:txBody>
      </p:sp>
      <p:pic>
        <p:nvPicPr>
          <p:cNvPr id="55300"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83" r="383"/>
          <a:stretch/>
        </p:blipFill>
        <p:spPr bwMode="auto">
          <a:xfrm>
            <a:off x="609601" y="1627980"/>
            <a:ext cx="7467599" cy="7238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01"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9601" y="2438400"/>
            <a:ext cx="7467599" cy="320040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55302" name="Line Callout 3 5"/>
          <p:cNvSpPr>
            <a:spLocks/>
          </p:cNvSpPr>
          <p:nvPr/>
        </p:nvSpPr>
        <p:spPr bwMode="auto">
          <a:xfrm>
            <a:off x="3505201" y="2057400"/>
            <a:ext cx="1371599" cy="238918"/>
          </a:xfrm>
          <a:prstGeom prst="borderCallout3">
            <a:avLst>
              <a:gd name="adj1" fmla="val 39481"/>
              <a:gd name="adj2" fmla="val -3958"/>
              <a:gd name="adj3" fmla="val 18750"/>
              <a:gd name="adj4" fmla="val -16667"/>
              <a:gd name="adj5" fmla="val 240963"/>
              <a:gd name="adj6" fmla="val -98333"/>
              <a:gd name="adj7" fmla="val 267046"/>
              <a:gd name="adj8" fmla="val -97343"/>
            </a:avLst>
          </a:prstGeom>
          <a:solidFill>
            <a:srgbClr val="FF0000">
              <a:alpha val="0"/>
            </a:srgbClr>
          </a:solidFill>
          <a:ln w="28575" algn="ctr">
            <a:solidFill>
              <a:srgbClr val="FF0000"/>
            </a:solidFill>
            <a:round/>
            <a:headEnd/>
            <a:tailEnd/>
          </a:ln>
        </p:spPr>
        <p:txBody>
          <a:bodyPr/>
          <a:lstStyle/>
          <a:p>
            <a:endParaRPr lang="en-US" dirty="0">
              <a:solidFill>
                <a:srgbClr val="000000"/>
              </a:solidFill>
            </a:endParaRPr>
          </a:p>
        </p:txBody>
      </p:sp>
      <p:sp>
        <p:nvSpPr>
          <p:cNvPr id="55303" name="Rectangle 6"/>
          <p:cNvSpPr>
            <a:spLocks noChangeArrowheads="1"/>
          </p:cNvSpPr>
          <p:nvPr/>
        </p:nvSpPr>
        <p:spPr bwMode="auto">
          <a:xfrm>
            <a:off x="2057400" y="2692400"/>
            <a:ext cx="1905000" cy="254000"/>
          </a:xfrm>
          <a:prstGeom prst="rect">
            <a:avLst/>
          </a:prstGeom>
          <a:solidFill>
            <a:schemeClr val="accent1">
              <a:alpha val="0"/>
            </a:schemeClr>
          </a:solidFill>
          <a:ln w="28575" algn="ctr">
            <a:solidFill>
              <a:srgbClr val="FF0000"/>
            </a:solidFill>
            <a:round/>
            <a:headEnd/>
            <a:tailEnd/>
          </a:ln>
        </p:spPr>
        <p:txBody>
          <a:bodyPr/>
          <a:lstStyle/>
          <a:p>
            <a:endParaRPr lang="en-US" dirty="0">
              <a:solidFill>
                <a:srgbClr val="000000"/>
              </a:solidFill>
            </a:endParaRPr>
          </a:p>
        </p:txBody>
      </p:sp>
      <p:sp>
        <p:nvSpPr>
          <p:cNvPr id="8"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20</a:t>
            </a:fld>
            <a:endParaRPr lang="en-US" dirty="0"/>
          </a:p>
        </p:txBody>
      </p:sp>
    </p:spTree>
    <p:extLst>
      <p:ext uri="{BB962C8B-B14F-4D97-AF65-F5344CB8AC3E}">
        <p14:creationId xmlns="" xmlns:p14="http://schemas.microsoft.com/office/powerpoint/2010/main" val="3139632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388960"/>
            <a:ext cx="8763000" cy="762000"/>
          </a:xfrm>
        </p:spPr>
        <p:txBody>
          <a:bodyPr/>
          <a:lstStyle/>
          <a:p>
            <a:r>
              <a:rPr lang="en-US" dirty="0" smtClean="0"/>
              <a:t>Use Profile Page for Preferences</a:t>
            </a:r>
          </a:p>
        </p:txBody>
      </p:sp>
      <p:pic>
        <p:nvPicPr>
          <p:cNvPr id="56324"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95400" y="1600200"/>
            <a:ext cx="640715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5" name="AutoShape 3"/>
          <p:cNvSpPr>
            <a:spLocks noChangeArrowheads="1"/>
          </p:cNvSpPr>
          <p:nvPr/>
        </p:nvSpPr>
        <p:spPr bwMode="auto">
          <a:xfrm>
            <a:off x="1447800" y="4495800"/>
            <a:ext cx="6096000" cy="1752600"/>
          </a:xfrm>
          <a:prstGeom prst="roundRect">
            <a:avLst>
              <a:gd name="adj" fmla="val 16667"/>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6"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21</a:t>
            </a:fld>
            <a:endParaRPr lang="en-US" dirty="0"/>
          </a:p>
        </p:txBody>
      </p:sp>
    </p:spTree>
    <p:extLst>
      <p:ext uri="{BB962C8B-B14F-4D97-AF65-F5344CB8AC3E}">
        <p14:creationId xmlns="" xmlns:p14="http://schemas.microsoft.com/office/powerpoint/2010/main" val="514194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534400" cy="1143000"/>
          </a:xfrm>
        </p:spPr>
        <p:txBody>
          <a:bodyPr/>
          <a:lstStyle/>
          <a:p>
            <a:r>
              <a:rPr lang="en-US" dirty="0" smtClean="0"/>
              <a:t>Enrollment Administration Setup</a:t>
            </a:r>
          </a:p>
        </p:txBody>
      </p:sp>
      <p:sp>
        <p:nvSpPr>
          <p:cNvPr id="58371" name="Content Placeholder 2"/>
          <p:cNvSpPr>
            <a:spLocks noGrp="1"/>
          </p:cNvSpPr>
          <p:nvPr>
            <p:ph idx="1"/>
          </p:nvPr>
        </p:nvSpPr>
        <p:spPr>
          <a:xfrm>
            <a:off x="533400" y="1219200"/>
            <a:ext cx="8382000" cy="3962400"/>
          </a:xfrm>
        </p:spPr>
        <p:txBody>
          <a:bodyPr/>
          <a:lstStyle/>
          <a:p>
            <a:r>
              <a:rPr lang="en-US" dirty="0" smtClean="0"/>
              <a:t>Beginning April 1, 2012, each school location will be defaulted to being their own Enrollment Administer</a:t>
            </a:r>
          </a:p>
          <a:p>
            <a:r>
              <a:rPr lang="en-US" dirty="0"/>
              <a:t>Each location will receive its own Enrollment Roster</a:t>
            </a:r>
          </a:p>
          <a:p>
            <a:endParaRPr lang="en-US" dirty="0" smtClean="0">
              <a:solidFill>
                <a:srgbClr val="FF0000"/>
              </a:solidFill>
            </a:endParaRPr>
          </a:p>
          <a:p>
            <a:endParaRPr lang="en-US" dirty="0" smtClean="0">
              <a:solidFill>
                <a:srgbClr val="FF0000"/>
              </a:solidFill>
            </a:endParaRPr>
          </a:p>
          <a:p>
            <a:endParaRPr lang="en-US" dirty="0" smtClean="0">
              <a:solidFill>
                <a:schemeClr val="tx1"/>
              </a:solidFill>
            </a:endParaRPr>
          </a:p>
        </p:txBody>
      </p:sp>
      <p:sp>
        <p:nvSpPr>
          <p:cNvPr id="5"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22</a:t>
            </a:fld>
            <a:endParaRPr lang="en-US" dirty="0"/>
          </a:p>
        </p:txBody>
      </p:sp>
      <p:pic>
        <p:nvPicPr>
          <p:cNvPr id="7" name="Picture 2"/>
          <p:cNvPicPr>
            <a:picLocks noChangeAspect="1" noChangeArrowheads="1"/>
          </p:cNvPicPr>
          <p:nvPr/>
        </p:nvPicPr>
        <p:blipFill>
          <a:blip r:embed="rId3">
            <a:extLst>
              <a:ext uri="{28A0092B-C50C-407E-A947-70E740481C1C}">
                <a14:useLocalDpi xmlns="" xmlns:a14="http://schemas.microsoft.com/office/drawing/2010/main" val="0"/>
              </a:ext>
            </a:extLst>
          </a:blip>
          <a:srcRect b="2260"/>
          <a:stretch>
            <a:fillRect/>
          </a:stretch>
        </p:blipFill>
        <p:spPr bwMode="auto">
          <a:xfrm>
            <a:off x="1371600" y="2581940"/>
            <a:ext cx="6705600" cy="370759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90469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a:t>
            </a:r>
            <a:r>
              <a:rPr lang="en-US" dirty="0" smtClean="0"/>
              <a:t>Administration Setup</a:t>
            </a:r>
            <a:endParaRPr lang="en-US" dirty="0"/>
          </a:p>
        </p:txBody>
      </p:sp>
      <p:sp>
        <p:nvSpPr>
          <p:cNvPr id="3" name="Content Placeholder 2"/>
          <p:cNvSpPr>
            <a:spLocks noGrp="1"/>
          </p:cNvSpPr>
          <p:nvPr>
            <p:ph idx="1"/>
          </p:nvPr>
        </p:nvSpPr>
        <p:spPr>
          <a:xfrm>
            <a:off x="409530" y="1143000"/>
            <a:ext cx="8482707" cy="4602163"/>
          </a:xfrm>
        </p:spPr>
        <p:txBody>
          <a:bodyPr/>
          <a:lstStyle/>
          <a:p>
            <a:pPr marL="0" indent="0">
              <a:buNone/>
            </a:pPr>
            <a:r>
              <a:rPr lang="en-US" dirty="0" smtClean="0"/>
              <a:t>To setup for a location to handle enrollment for more than one location, make selections on Enrollment Administrator Update Page</a:t>
            </a:r>
            <a:endParaRPr lang="en-US" dirty="0"/>
          </a:p>
        </p:txBody>
      </p:sp>
      <p:pic>
        <p:nvPicPr>
          <p:cNvPr id="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9530" y="2438400"/>
            <a:ext cx="8482707" cy="368176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23</a:t>
            </a:fld>
            <a:endParaRPr lang="en-US" dirty="0"/>
          </a:p>
        </p:txBody>
      </p:sp>
    </p:spTree>
    <p:extLst>
      <p:ext uri="{BB962C8B-B14F-4D97-AF65-F5344CB8AC3E}">
        <p14:creationId xmlns="" xmlns:p14="http://schemas.microsoft.com/office/powerpoint/2010/main" val="3039066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9708" y="463770"/>
            <a:ext cx="8554162" cy="647698"/>
          </a:xfrm>
        </p:spPr>
        <p:txBody>
          <a:bodyPr/>
          <a:lstStyle/>
          <a:p>
            <a:r>
              <a:rPr lang="en-US" sz="3200" dirty="0" smtClean="0"/>
              <a:t>Enrollment Administration After Changes</a:t>
            </a:r>
          </a:p>
        </p:txBody>
      </p:sp>
      <p:sp>
        <p:nvSpPr>
          <p:cNvPr id="2" name="Content Placeholder 1"/>
          <p:cNvSpPr>
            <a:spLocks noGrp="1"/>
          </p:cNvSpPr>
          <p:nvPr>
            <p:ph idx="1"/>
          </p:nvPr>
        </p:nvSpPr>
        <p:spPr>
          <a:xfrm>
            <a:off x="457200" y="1219200"/>
            <a:ext cx="8229600" cy="4754563"/>
          </a:xfrm>
        </p:spPr>
        <p:txBody>
          <a:bodyPr/>
          <a:lstStyle/>
          <a:p>
            <a:pPr marL="0" indent="0">
              <a:buNone/>
            </a:pPr>
            <a:r>
              <a:rPr lang="en-US" sz="2800" dirty="0" smtClean="0"/>
              <a:t>Display of administration when a location is set up to report for more than one location.</a:t>
            </a:r>
            <a:endParaRPr lang="en-US" sz="2800" dirty="0"/>
          </a:p>
        </p:txBody>
      </p:sp>
      <p:pic>
        <p:nvPicPr>
          <p:cNvPr id="6042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2227344"/>
            <a:ext cx="8763000" cy="402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24</a:t>
            </a:fld>
            <a:endParaRPr lang="en-US" dirty="0"/>
          </a:p>
        </p:txBody>
      </p:sp>
    </p:spTree>
    <p:extLst>
      <p:ext uri="{BB962C8B-B14F-4D97-AF65-F5344CB8AC3E}">
        <p14:creationId xmlns="" xmlns:p14="http://schemas.microsoft.com/office/powerpoint/2010/main" val="2634805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8450" y="2659062"/>
            <a:ext cx="8501063" cy="2332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7" name="Title 1"/>
          <p:cNvSpPr>
            <a:spLocks noGrp="1"/>
          </p:cNvSpPr>
          <p:nvPr>
            <p:ph type="title"/>
          </p:nvPr>
        </p:nvSpPr>
        <p:spPr>
          <a:xfrm>
            <a:off x="463550" y="381000"/>
            <a:ext cx="8458200" cy="762000"/>
          </a:xfrm>
        </p:spPr>
        <p:txBody>
          <a:bodyPr/>
          <a:lstStyle/>
          <a:p>
            <a:r>
              <a:rPr lang="en-US" dirty="0" smtClean="0"/>
              <a:t>“Move to” Location Functionality</a:t>
            </a:r>
          </a:p>
        </p:txBody>
      </p:sp>
      <p:sp>
        <p:nvSpPr>
          <p:cNvPr id="62468" name="Content Placeholder 2"/>
          <p:cNvSpPr>
            <a:spLocks noGrp="1"/>
          </p:cNvSpPr>
          <p:nvPr>
            <p:ph idx="1"/>
          </p:nvPr>
        </p:nvSpPr>
        <p:spPr>
          <a:xfrm>
            <a:off x="457200" y="1447800"/>
            <a:ext cx="8610600" cy="4572000"/>
          </a:xfrm>
        </p:spPr>
        <p:txBody>
          <a:bodyPr/>
          <a:lstStyle/>
          <a:p>
            <a:pPr marL="0" indent="0">
              <a:buFontTx/>
              <a:buNone/>
            </a:pPr>
            <a:r>
              <a:rPr lang="en-US" sz="2800" dirty="0" smtClean="0"/>
              <a:t>Perform “move” using </a:t>
            </a:r>
            <a:r>
              <a:rPr lang="en-US" sz="2800" b="1" dirty="0" smtClean="0"/>
              <a:t>Location</a:t>
            </a:r>
            <a:r>
              <a:rPr lang="en-US" sz="2800" dirty="0" smtClean="0"/>
              <a:t> field online and in </a:t>
            </a:r>
            <a:r>
              <a:rPr lang="en-US" sz="2800" b="1" dirty="0" smtClean="0"/>
              <a:t>Move To School Branch Code </a:t>
            </a:r>
            <a:r>
              <a:rPr lang="en-US" sz="2800" dirty="0" smtClean="0"/>
              <a:t>field in batch</a:t>
            </a:r>
          </a:p>
          <a:p>
            <a:pPr marL="0" indent="0">
              <a:buFontTx/>
              <a:buNone/>
            </a:pPr>
            <a:endParaRPr lang="en-US" dirty="0" smtClean="0"/>
          </a:p>
          <a:p>
            <a:pPr marL="0" indent="0">
              <a:buFontTx/>
              <a:buNone/>
            </a:pPr>
            <a:endParaRPr lang="en-US" dirty="0" smtClean="0"/>
          </a:p>
          <a:p>
            <a:pPr marL="0" indent="0">
              <a:buFontTx/>
              <a:buNone/>
            </a:pPr>
            <a:endParaRPr lang="en-US" dirty="0" smtClean="0"/>
          </a:p>
        </p:txBody>
      </p:sp>
      <p:sp>
        <p:nvSpPr>
          <p:cNvPr id="62470" name="AutoShape 3"/>
          <p:cNvSpPr>
            <a:spLocks noChangeArrowheads="1"/>
          </p:cNvSpPr>
          <p:nvPr/>
        </p:nvSpPr>
        <p:spPr bwMode="auto">
          <a:xfrm>
            <a:off x="4038600" y="4259262"/>
            <a:ext cx="511175" cy="228600"/>
          </a:xfrm>
          <a:prstGeom prst="roundRect">
            <a:avLst>
              <a:gd name="adj" fmla="val 16667"/>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pic>
        <p:nvPicPr>
          <p:cNvPr id="62471"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98450" y="4716462"/>
            <a:ext cx="8623300" cy="1303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Curved Right Arrow 6"/>
          <p:cNvSpPr/>
          <p:nvPr/>
        </p:nvSpPr>
        <p:spPr bwMode="auto">
          <a:xfrm>
            <a:off x="76200" y="4106862"/>
            <a:ext cx="533400" cy="987425"/>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endParaRPr>
          </a:p>
        </p:txBody>
      </p:sp>
      <p:sp>
        <p:nvSpPr>
          <p:cNvPr id="62473" name="AutoShape 3"/>
          <p:cNvSpPr>
            <a:spLocks noChangeArrowheads="1"/>
          </p:cNvSpPr>
          <p:nvPr/>
        </p:nvSpPr>
        <p:spPr bwMode="auto">
          <a:xfrm>
            <a:off x="4044950" y="5211762"/>
            <a:ext cx="565150" cy="228600"/>
          </a:xfrm>
          <a:prstGeom prst="roundRect">
            <a:avLst>
              <a:gd name="adj" fmla="val 16667"/>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62474" name="AutoShape 3"/>
          <p:cNvSpPr>
            <a:spLocks noChangeArrowheads="1"/>
          </p:cNvSpPr>
          <p:nvPr/>
        </p:nvSpPr>
        <p:spPr bwMode="auto">
          <a:xfrm>
            <a:off x="1371600" y="5173662"/>
            <a:ext cx="1752600" cy="304800"/>
          </a:xfrm>
          <a:prstGeom prst="roundRect">
            <a:avLst>
              <a:gd name="adj" fmla="val 16667"/>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1"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25</a:t>
            </a:fld>
            <a:endParaRPr lang="en-US" dirty="0"/>
          </a:p>
        </p:txBody>
      </p:sp>
    </p:spTree>
    <p:extLst>
      <p:ext uri="{BB962C8B-B14F-4D97-AF65-F5344CB8AC3E}">
        <p14:creationId xmlns="" xmlns:p14="http://schemas.microsoft.com/office/powerpoint/2010/main" val="660897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04800" y="457200"/>
            <a:ext cx="8610600" cy="685800"/>
          </a:xfrm>
        </p:spPr>
        <p:txBody>
          <a:bodyPr/>
          <a:lstStyle/>
          <a:p>
            <a:r>
              <a:rPr lang="en-US" sz="3200" dirty="0" smtClean="0"/>
              <a:t>Additional Options on Enrollment Profile Page</a:t>
            </a:r>
          </a:p>
        </p:txBody>
      </p:sp>
      <p:sp>
        <p:nvSpPr>
          <p:cNvPr id="68611" name="Content Placeholder 2"/>
          <p:cNvSpPr>
            <a:spLocks noGrp="1"/>
          </p:cNvSpPr>
          <p:nvPr>
            <p:ph idx="1"/>
          </p:nvPr>
        </p:nvSpPr>
        <p:spPr>
          <a:xfrm>
            <a:off x="381000" y="1447800"/>
            <a:ext cx="8534400" cy="4495800"/>
          </a:xfrm>
        </p:spPr>
        <p:txBody>
          <a:bodyPr/>
          <a:lstStyle/>
          <a:p>
            <a:r>
              <a:rPr lang="en-US" sz="2800" dirty="0" smtClean="0"/>
              <a:t>Enrollment Reporting Schedule</a:t>
            </a:r>
          </a:p>
          <a:p>
            <a:pPr lvl="1"/>
            <a:r>
              <a:rPr lang="en-US" dirty="0" smtClean="0"/>
              <a:t>New field to add purpose for roster on this date</a:t>
            </a:r>
          </a:p>
          <a:p>
            <a:pPr lvl="1"/>
            <a:endParaRPr lang="en-US" dirty="0" smtClean="0"/>
          </a:p>
          <a:p>
            <a:pPr lvl="1"/>
            <a:endParaRPr lang="en-US" dirty="0" smtClean="0"/>
          </a:p>
          <a:p>
            <a:pPr lvl="1"/>
            <a:endParaRPr lang="en-US" dirty="0" smtClean="0"/>
          </a:p>
          <a:p>
            <a:pPr lvl="1">
              <a:spcBef>
                <a:spcPts val="2400"/>
              </a:spcBef>
            </a:pPr>
            <a:endParaRPr lang="en-US" dirty="0" smtClean="0"/>
          </a:p>
          <a:p>
            <a:pPr lvl="1">
              <a:spcBef>
                <a:spcPts val="2400"/>
              </a:spcBef>
            </a:pPr>
            <a:r>
              <a:rPr lang="en-US" dirty="0" smtClean="0"/>
              <a:t>One touch Ad Hoc Roster Request</a:t>
            </a:r>
          </a:p>
          <a:p>
            <a:pPr marL="230188" lvl="1" indent="0">
              <a:buNone/>
            </a:pPr>
            <a:endParaRPr lang="en-US" dirty="0" smtClean="0"/>
          </a:p>
        </p:txBody>
      </p:sp>
      <p:pic>
        <p:nvPicPr>
          <p:cNvPr id="68613"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74800" y="2438400"/>
            <a:ext cx="6070600" cy="167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8614"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819275" y="4848225"/>
            <a:ext cx="5334000" cy="9271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8615" name="Rounded Rectangle 4"/>
          <p:cNvSpPr>
            <a:spLocks noChangeArrowheads="1"/>
          </p:cNvSpPr>
          <p:nvPr/>
        </p:nvSpPr>
        <p:spPr bwMode="auto">
          <a:xfrm>
            <a:off x="3705225" y="5334000"/>
            <a:ext cx="1600200" cy="361950"/>
          </a:xfrm>
          <a:prstGeom prst="roundRect">
            <a:avLst>
              <a:gd name="adj" fmla="val 16667"/>
            </a:avLst>
          </a:prstGeom>
          <a:noFill/>
          <a:ln w="28575"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solidFill>
                <a:srgbClr val="000000"/>
              </a:solidFill>
            </a:endParaRPr>
          </a:p>
        </p:txBody>
      </p:sp>
      <p:sp>
        <p:nvSpPr>
          <p:cNvPr id="8"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26</a:t>
            </a:fld>
            <a:endParaRPr lang="en-US" dirty="0"/>
          </a:p>
        </p:txBody>
      </p:sp>
    </p:spTree>
    <p:extLst>
      <p:ext uri="{BB962C8B-B14F-4D97-AF65-F5344CB8AC3E}">
        <p14:creationId xmlns="" xmlns:p14="http://schemas.microsoft.com/office/powerpoint/2010/main" val="1708123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 Enrollment School Code</a:t>
            </a:r>
            <a:endParaRPr lang="en-US" dirty="0"/>
          </a:p>
        </p:txBody>
      </p:sp>
      <p:sp>
        <p:nvSpPr>
          <p:cNvPr id="3" name="Content Placeholder 2"/>
          <p:cNvSpPr>
            <a:spLocks noGrp="1"/>
          </p:cNvSpPr>
          <p:nvPr>
            <p:ph idx="1"/>
          </p:nvPr>
        </p:nvSpPr>
        <p:spPr>
          <a:xfrm>
            <a:off x="533400" y="1295400"/>
            <a:ext cx="8229600" cy="4953000"/>
          </a:xfrm>
        </p:spPr>
        <p:txBody>
          <a:bodyPr/>
          <a:lstStyle/>
          <a:p>
            <a:r>
              <a:rPr lang="en-US" dirty="0" smtClean="0"/>
              <a:t>Allows NSLDS to place the student on the correct school location’s roster</a:t>
            </a:r>
          </a:p>
          <a:p>
            <a:pPr lvl="1"/>
            <a:r>
              <a:rPr lang="en-US" sz="1800" dirty="0" smtClean="0"/>
              <a:t>Location reporting is critical</a:t>
            </a:r>
          </a:p>
          <a:p>
            <a:pPr lvl="1"/>
            <a:r>
              <a:rPr lang="en-US" sz="1800" dirty="0" smtClean="0"/>
              <a:t>Administrators can move a student to any location they administer without updating the COD Enrollment School Code</a:t>
            </a:r>
          </a:p>
          <a:p>
            <a:pPr lvl="1"/>
            <a:endParaRPr lang="en-US" sz="800" dirty="0" smtClean="0"/>
          </a:p>
          <a:p>
            <a:r>
              <a:rPr lang="en-US" dirty="0" smtClean="0"/>
              <a:t>Reported with disbursement records</a:t>
            </a:r>
          </a:p>
          <a:p>
            <a:pPr lvl="1"/>
            <a:r>
              <a:rPr lang="en-US" sz="1800" dirty="0" smtClean="0"/>
              <a:t>Reported to NSLDS by COD on Pell Grant disbursements</a:t>
            </a:r>
          </a:p>
          <a:p>
            <a:pPr lvl="1"/>
            <a:r>
              <a:rPr lang="en-US" sz="1800" dirty="0" smtClean="0"/>
              <a:t>Provided by Federal Loan Servicers on Direct Loan disbursements</a:t>
            </a:r>
            <a:endParaRPr lang="en-US" sz="1800" dirty="0"/>
          </a:p>
          <a:p>
            <a:pPr lvl="1"/>
            <a:endParaRPr lang="en-US" sz="800" dirty="0" smtClean="0"/>
          </a:p>
          <a:p>
            <a:pPr>
              <a:spcBef>
                <a:spcPts val="0"/>
              </a:spcBef>
            </a:pPr>
            <a:r>
              <a:rPr lang="en-US" dirty="0" smtClean="0"/>
              <a:t>Please be diligent to ensure the correct school code is reported to COD.  The COD Enrollment School Code is not edited to be reasonable to the attending or original school codes.  </a:t>
            </a:r>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27</a:t>
            </a:fld>
            <a:endParaRPr lang="en-US" dirty="0"/>
          </a:p>
        </p:txBody>
      </p:sp>
    </p:spTree>
    <p:extLst>
      <p:ext uri="{BB962C8B-B14F-4D97-AF65-F5344CB8AC3E}">
        <p14:creationId xmlns="" xmlns:p14="http://schemas.microsoft.com/office/powerpoint/2010/main" val="2032289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752600"/>
            <a:ext cx="9144000"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5539" name="Title 1"/>
          <p:cNvSpPr>
            <a:spLocks noGrp="1"/>
          </p:cNvSpPr>
          <p:nvPr>
            <p:ph type="title"/>
          </p:nvPr>
        </p:nvSpPr>
        <p:spPr>
          <a:xfrm>
            <a:off x="381000" y="381000"/>
            <a:ext cx="8610600" cy="838200"/>
          </a:xfrm>
        </p:spPr>
        <p:txBody>
          <a:bodyPr/>
          <a:lstStyle/>
          <a:p>
            <a:r>
              <a:rPr lang="en-US" dirty="0" smtClean="0"/>
              <a:t>New Enrollment Data Fields</a:t>
            </a:r>
          </a:p>
        </p:txBody>
      </p:sp>
      <p:sp>
        <p:nvSpPr>
          <p:cNvPr id="65541" name="AutoShape 3"/>
          <p:cNvSpPr>
            <a:spLocks noChangeArrowheads="1"/>
          </p:cNvSpPr>
          <p:nvPr/>
        </p:nvSpPr>
        <p:spPr bwMode="auto">
          <a:xfrm>
            <a:off x="6019800" y="2133600"/>
            <a:ext cx="2209800" cy="1627188"/>
          </a:xfrm>
          <a:prstGeom prst="roundRect">
            <a:avLst>
              <a:gd name="adj" fmla="val 16667"/>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65542" name="AutoShape 4"/>
          <p:cNvSpPr>
            <a:spLocks noChangeArrowheads="1"/>
          </p:cNvSpPr>
          <p:nvPr/>
        </p:nvSpPr>
        <p:spPr bwMode="auto">
          <a:xfrm>
            <a:off x="990600" y="1981200"/>
            <a:ext cx="152400" cy="1676400"/>
          </a:xfrm>
          <a:prstGeom prst="roundRect">
            <a:avLst>
              <a:gd name="adj" fmla="val 16667"/>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65543" name="AutoShape 5"/>
          <p:cNvSpPr>
            <a:spLocks noChangeArrowheads="1"/>
          </p:cNvSpPr>
          <p:nvPr/>
        </p:nvSpPr>
        <p:spPr bwMode="auto">
          <a:xfrm>
            <a:off x="8229600" y="2133600"/>
            <a:ext cx="838200" cy="1627188"/>
          </a:xfrm>
          <a:prstGeom prst="roundRect">
            <a:avLst>
              <a:gd name="adj" fmla="val 16667"/>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cxnSp>
        <p:nvCxnSpPr>
          <p:cNvPr id="8" name="Straight Arrow Connector 7"/>
          <p:cNvCxnSpPr>
            <a:stCxn id="65542" idx="2"/>
          </p:cNvCxnSpPr>
          <p:nvPr/>
        </p:nvCxnSpPr>
        <p:spPr bwMode="auto">
          <a:xfrm>
            <a:off x="1066800" y="3657600"/>
            <a:ext cx="304800" cy="3810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5545" name="TextBox 9"/>
          <p:cNvSpPr txBox="1">
            <a:spLocks noChangeArrowheads="1"/>
          </p:cNvSpPr>
          <p:nvPr/>
        </p:nvSpPr>
        <p:spPr bwMode="auto">
          <a:xfrm>
            <a:off x="990600" y="4051300"/>
            <a:ext cx="2057400" cy="830263"/>
          </a:xfrm>
          <a:prstGeom prst="rect">
            <a:avLst/>
          </a:prstGeom>
          <a:solidFill>
            <a:srgbClr val="FF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dirty="0"/>
              <a:t>Address Icon</a:t>
            </a:r>
          </a:p>
          <a:p>
            <a:endParaRPr lang="en-US" dirty="0"/>
          </a:p>
        </p:txBody>
      </p:sp>
      <p:sp>
        <p:nvSpPr>
          <p:cNvPr id="65546" name="TextBox 10"/>
          <p:cNvSpPr txBox="1">
            <a:spLocks noChangeArrowheads="1"/>
          </p:cNvSpPr>
          <p:nvPr/>
        </p:nvSpPr>
        <p:spPr bwMode="auto">
          <a:xfrm>
            <a:off x="4381500" y="4129088"/>
            <a:ext cx="20193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dirty="0"/>
              <a:t>Term Date,</a:t>
            </a:r>
          </a:p>
          <a:p>
            <a:pPr algn="ctr"/>
            <a:r>
              <a:rPr lang="en-US" dirty="0"/>
              <a:t>Begin, &amp; End</a:t>
            </a:r>
          </a:p>
        </p:txBody>
      </p:sp>
      <p:cxnSp>
        <p:nvCxnSpPr>
          <p:cNvPr id="15" name="Straight Arrow Connector 14"/>
          <p:cNvCxnSpPr/>
          <p:nvPr/>
        </p:nvCxnSpPr>
        <p:spPr bwMode="auto">
          <a:xfrm flipH="1">
            <a:off x="5334000" y="3581400"/>
            <a:ext cx="685800" cy="54768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5548" name="TextBox 15"/>
          <p:cNvSpPr txBox="1">
            <a:spLocks noChangeArrowheads="1"/>
          </p:cNvSpPr>
          <p:nvPr/>
        </p:nvSpPr>
        <p:spPr bwMode="auto">
          <a:xfrm>
            <a:off x="7239000" y="4486275"/>
            <a:ext cx="159067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dirty="0"/>
              <a:t>Credential</a:t>
            </a:r>
          </a:p>
          <a:p>
            <a:pPr algn="ctr"/>
            <a:r>
              <a:rPr lang="en-US" dirty="0"/>
              <a:t>Level</a:t>
            </a:r>
          </a:p>
        </p:txBody>
      </p:sp>
      <p:cxnSp>
        <p:nvCxnSpPr>
          <p:cNvPr id="19" name="Straight Arrow Connector 18"/>
          <p:cNvCxnSpPr/>
          <p:nvPr/>
        </p:nvCxnSpPr>
        <p:spPr bwMode="auto">
          <a:xfrm flipH="1">
            <a:off x="8153400" y="3760788"/>
            <a:ext cx="457200" cy="735012"/>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28</a:t>
            </a:fld>
            <a:endParaRPr lang="en-US" dirty="0"/>
          </a:p>
        </p:txBody>
      </p:sp>
    </p:spTree>
    <p:extLst>
      <p:ext uri="{BB962C8B-B14F-4D97-AF65-F5344CB8AC3E}">
        <p14:creationId xmlns="" xmlns:p14="http://schemas.microsoft.com/office/powerpoint/2010/main" val="183003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42900" y="381000"/>
            <a:ext cx="8458200" cy="685800"/>
          </a:xfrm>
        </p:spPr>
        <p:txBody>
          <a:bodyPr/>
          <a:lstStyle/>
          <a:p>
            <a:r>
              <a:rPr lang="en-US" dirty="0" smtClean="0"/>
              <a:t>Address History</a:t>
            </a:r>
          </a:p>
        </p:txBody>
      </p:sp>
      <p:sp>
        <p:nvSpPr>
          <p:cNvPr id="3" name="Content Placeholder 2"/>
          <p:cNvSpPr>
            <a:spLocks noGrp="1"/>
          </p:cNvSpPr>
          <p:nvPr>
            <p:ph idx="1"/>
          </p:nvPr>
        </p:nvSpPr>
        <p:spPr>
          <a:xfrm>
            <a:off x="342900" y="1206500"/>
            <a:ext cx="8458200" cy="4495800"/>
          </a:xfrm>
        </p:spPr>
        <p:txBody>
          <a:bodyPr/>
          <a:lstStyle/>
          <a:p>
            <a:pPr>
              <a:defRPr/>
            </a:pPr>
            <a:r>
              <a:rPr lang="en-US" dirty="0" smtClean="0"/>
              <a:t>How to get there</a:t>
            </a:r>
          </a:p>
          <a:p>
            <a:pPr lvl="1">
              <a:defRPr/>
            </a:pPr>
            <a:r>
              <a:rPr lang="en-US" dirty="0" smtClean="0"/>
              <a:t>From Enrollment Maintenance</a:t>
            </a:r>
          </a:p>
          <a:p>
            <a:pPr lvl="1">
              <a:defRPr/>
            </a:pPr>
            <a:r>
              <a:rPr lang="en-US" dirty="0" smtClean="0"/>
              <a:t>From Aid Tab, Menu </a:t>
            </a:r>
            <a:r>
              <a:rPr lang="en-US" dirty="0"/>
              <a:t>O</a:t>
            </a:r>
            <a:r>
              <a:rPr lang="en-US" dirty="0" smtClean="0"/>
              <a:t>ption, Address History</a:t>
            </a:r>
            <a:endParaRPr lang="en-US" dirty="0"/>
          </a:p>
          <a:p>
            <a:pPr marL="457200" lvl="1" indent="0">
              <a:buFontTx/>
              <a:buNone/>
              <a:defRPr/>
            </a:pPr>
            <a:endParaRPr lang="en-US" dirty="0"/>
          </a:p>
          <a:p>
            <a:pPr marL="0" indent="0">
              <a:buFontTx/>
              <a:buNone/>
              <a:defRPr/>
            </a:pPr>
            <a:endParaRPr lang="en-US" dirty="0" smtClean="0"/>
          </a:p>
        </p:txBody>
      </p:sp>
      <p:pic>
        <p:nvPicPr>
          <p:cNvPr id="6656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74700" y="2400300"/>
            <a:ext cx="7731125" cy="3887788"/>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505200" y="2438400"/>
            <a:ext cx="685800" cy="4191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a:xfrm>
            <a:off x="6629400" y="2667000"/>
            <a:ext cx="1219200" cy="3810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a:xfrm>
            <a:off x="4114800" y="4114800"/>
            <a:ext cx="10668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29</a:t>
            </a:fld>
            <a:endParaRPr lang="en-US" dirty="0"/>
          </a:p>
        </p:txBody>
      </p:sp>
    </p:spTree>
    <p:extLst>
      <p:ext uri="{BB962C8B-B14F-4D97-AF65-F5344CB8AC3E}">
        <p14:creationId xmlns="" xmlns:p14="http://schemas.microsoft.com/office/powerpoint/2010/main" val="2157033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000" dirty="0" smtClean="0"/>
              <a:t>MyStudentData Download</a:t>
            </a:r>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3</a:t>
            </a:fld>
            <a:endParaRPr lang="en-US" dirty="0"/>
          </a:p>
        </p:txBody>
      </p:sp>
    </p:spTree>
    <p:extLst>
      <p:ext uri="{BB962C8B-B14F-4D97-AF65-F5344CB8AC3E}">
        <p14:creationId xmlns="" xmlns:p14="http://schemas.microsoft.com/office/powerpoint/2010/main" val="20070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04800" y="381000"/>
            <a:ext cx="7772400" cy="706438"/>
          </a:xfrm>
        </p:spPr>
        <p:txBody>
          <a:bodyPr/>
          <a:lstStyle/>
          <a:p>
            <a:r>
              <a:rPr lang="en-US" dirty="0" smtClean="0"/>
              <a:t>Address Added</a:t>
            </a:r>
          </a:p>
        </p:txBody>
      </p:sp>
      <p:sp>
        <p:nvSpPr>
          <p:cNvPr id="69635" name="Content Placeholder 2"/>
          <p:cNvSpPr>
            <a:spLocks noGrp="1"/>
          </p:cNvSpPr>
          <p:nvPr>
            <p:ph idx="1"/>
          </p:nvPr>
        </p:nvSpPr>
        <p:spPr/>
        <p:txBody>
          <a:bodyPr/>
          <a:lstStyle/>
          <a:p>
            <a:r>
              <a:rPr lang="en-US" dirty="0" smtClean="0"/>
              <a:t>explain “good” flag and how to change</a:t>
            </a:r>
          </a:p>
          <a:p>
            <a:endParaRPr lang="en-US" dirty="0" smtClean="0"/>
          </a:p>
        </p:txBody>
      </p:sp>
      <p:pic>
        <p:nvPicPr>
          <p:cNvPr id="69637"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1963" y="1316038"/>
            <a:ext cx="7920037" cy="4551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990600" y="4953000"/>
            <a:ext cx="381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p:cNvSpPr txBox="1"/>
          <p:nvPr/>
        </p:nvSpPr>
        <p:spPr>
          <a:xfrm>
            <a:off x="461963" y="5867400"/>
            <a:ext cx="8301037" cy="461963"/>
          </a:xfrm>
          <a:prstGeom prst="rect">
            <a:avLst/>
          </a:prstGeom>
          <a:noFill/>
        </p:spPr>
        <p:txBody>
          <a:bodyPr>
            <a:spAutoFit/>
          </a:bodyPr>
          <a:lstStyle/>
          <a:p>
            <a:pPr>
              <a:defRPr/>
            </a:pPr>
            <a:r>
              <a:rPr lang="en-US" dirty="0">
                <a:latin typeface="+mn-lt"/>
              </a:rPr>
              <a:t>Use Update to remove ‘Good’ indicator from old address</a:t>
            </a:r>
          </a:p>
        </p:txBody>
      </p:sp>
      <p:sp>
        <p:nvSpPr>
          <p:cNvPr id="8" name="Rounded Rectangle 7"/>
          <p:cNvSpPr/>
          <p:nvPr/>
        </p:nvSpPr>
        <p:spPr>
          <a:xfrm>
            <a:off x="3962400" y="5486400"/>
            <a:ext cx="914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30</a:t>
            </a:fld>
            <a:endParaRPr lang="en-US" dirty="0"/>
          </a:p>
        </p:txBody>
      </p:sp>
    </p:spTree>
    <p:extLst>
      <p:ext uri="{BB962C8B-B14F-4D97-AF65-F5344CB8AC3E}">
        <p14:creationId xmlns="" xmlns:p14="http://schemas.microsoft.com/office/powerpoint/2010/main" val="1251946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smtClean="0"/>
              <a:t>Enrollment Reporting Resources</a:t>
            </a:r>
          </a:p>
        </p:txBody>
      </p:sp>
      <p:sp>
        <p:nvSpPr>
          <p:cNvPr id="70659" name="Content Placeholder 2"/>
          <p:cNvSpPr>
            <a:spLocks noGrp="1"/>
          </p:cNvSpPr>
          <p:nvPr>
            <p:ph idx="1"/>
          </p:nvPr>
        </p:nvSpPr>
        <p:spPr>
          <a:xfrm>
            <a:off x="381000" y="1447800"/>
            <a:ext cx="8305800" cy="4114800"/>
          </a:xfrm>
        </p:spPr>
        <p:txBody>
          <a:bodyPr/>
          <a:lstStyle/>
          <a:p>
            <a:r>
              <a:rPr lang="en-US" sz="2800" dirty="0"/>
              <a:t>Updated NSLDS Enrollment Reporting Guide posted to IFAP, November </a:t>
            </a:r>
            <a:r>
              <a:rPr lang="en-US" sz="2800" dirty="0" smtClean="0"/>
              <a:t>20, </a:t>
            </a:r>
            <a:r>
              <a:rPr lang="en-US" sz="2800" dirty="0"/>
              <a:t>2012</a:t>
            </a:r>
          </a:p>
          <a:p>
            <a:endParaRPr lang="en-US" sz="1800" dirty="0"/>
          </a:p>
          <a:p>
            <a:r>
              <a:rPr lang="en-US" sz="2800" dirty="0"/>
              <a:t>NSLDS Newsletters # 39 and # 40</a:t>
            </a:r>
          </a:p>
          <a:p>
            <a:endParaRPr lang="en-US" sz="1800" dirty="0"/>
          </a:p>
          <a:p>
            <a:r>
              <a:rPr lang="en-US" sz="2800" dirty="0"/>
              <a:t>An Enrollment Reporting Webinar will be scheduled in January</a:t>
            </a:r>
          </a:p>
        </p:txBody>
      </p:sp>
      <p:sp>
        <p:nvSpPr>
          <p:cNvPr id="5"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31</a:t>
            </a:fld>
            <a:endParaRPr lang="en-US" dirty="0"/>
          </a:p>
        </p:txBody>
      </p:sp>
    </p:spTree>
    <p:extLst>
      <p:ext uri="{BB962C8B-B14F-4D97-AF65-F5344CB8AC3E}">
        <p14:creationId xmlns="" xmlns:p14="http://schemas.microsoft.com/office/powerpoint/2010/main" val="913762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buNone/>
            </a:pPr>
            <a:endParaRPr lang="en-US" dirty="0"/>
          </a:p>
          <a:p>
            <a:pPr marL="0" indent="0" algn="ctr">
              <a:buNone/>
            </a:pPr>
            <a:r>
              <a:rPr lang="en-US" sz="4000" dirty="0" smtClean="0"/>
              <a:t>NSLDS Data Integrity</a:t>
            </a:r>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32</a:t>
            </a:fld>
            <a:endParaRPr lang="en-US" dirty="0"/>
          </a:p>
        </p:txBody>
      </p:sp>
    </p:spTree>
    <p:extLst>
      <p:ext uri="{BB962C8B-B14F-4D97-AF65-F5344CB8AC3E}">
        <p14:creationId xmlns="" xmlns:p14="http://schemas.microsoft.com/office/powerpoint/2010/main" val="1057274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NSLDS Data from </a:t>
            </a:r>
            <a:r>
              <a:rPr lang="en-US" dirty="0" smtClean="0"/>
              <a:t>DMCS</a:t>
            </a:r>
            <a:endParaRPr lang="en-US" dirty="0"/>
          </a:p>
        </p:txBody>
      </p:sp>
      <p:sp>
        <p:nvSpPr>
          <p:cNvPr id="3" name="Content Placeholder 2"/>
          <p:cNvSpPr>
            <a:spLocks noGrp="1"/>
          </p:cNvSpPr>
          <p:nvPr>
            <p:ph idx="1"/>
          </p:nvPr>
        </p:nvSpPr>
        <p:spPr>
          <a:xfrm>
            <a:off x="457200" y="1295400"/>
            <a:ext cx="8001000" cy="4525963"/>
          </a:xfrm>
        </p:spPr>
        <p:txBody>
          <a:bodyPr/>
          <a:lstStyle/>
          <a:p>
            <a:pPr>
              <a:buNone/>
            </a:pPr>
            <a:r>
              <a:rPr lang="en-US" sz="2800" dirty="0" smtClean="0"/>
              <a:t>DMCS has completed a project to improve the integrity of the data DMCS reports to NSLDS</a:t>
            </a:r>
          </a:p>
          <a:p>
            <a:pPr>
              <a:buNone/>
            </a:pPr>
            <a:endParaRPr lang="en-US" sz="800" dirty="0" smtClean="0"/>
          </a:p>
          <a:p>
            <a:pPr lvl="1"/>
            <a:r>
              <a:rPr lang="en-US" sz="2400" dirty="0" smtClean="0"/>
              <a:t>If you find an issue with a loan status or a closed loan, contact the Department’s </a:t>
            </a:r>
            <a:r>
              <a:rPr lang="en-US" sz="2400" b="1" dirty="0" smtClean="0">
                <a:solidFill>
                  <a:schemeClr val="tx1">
                    <a:lumMod val="65000"/>
                    <a:lumOff val="35000"/>
                  </a:schemeClr>
                </a:solidFill>
              </a:rPr>
              <a:t>Debt Resolution Group (DRG) at 1-800-621-3115</a:t>
            </a:r>
          </a:p>
          <a:p>
            <a:pPr lvl="1"/>
            <a:endParaRPr lang="en-US" sz="800" dirty="0" smtClean="0"/>
          </a:p>
          <a:p>
            <a:pPr lvl="1"/>
            <a:r>
              <a:rPr lang="en-US" sz="2400" dirty="0" smtClean="0"/>
              <a:t>If the issue is with student or parent identifiers (SSN, Name, Date of Birth) or duplicate loans, contact </a:t>
            </a:r>
            <a:r>
              <a:rPr lang="en-US" sz="2400" b="1" dirty="0" smtClean="0">
                <a:solidFill>
                  <a:schemeClr val="tx1">
                    <a:lumMod val="65000"/>
                    <a:lumOff val="35000"/>
                  </a:schemeClr>
                </a:solidFill>
              </a:rPr>
              <a:t>NSLDS Customer Support at 1-800-999-8219</a:t>
            </a:r>
            <a:r>
              <a:rPr lang="en-US" sz="2400" b="1" dirty="0">
                <a:solidFill>
                  <a:schemeClr val="tx1">
                    <a:lumMod val="65000"/>
                    <a:lumOff val="35000"/>
                  </a:schemeClr>
                </a:solidFill>
              </a:rPr>
              <a:t> </a:t>
            </a:r>
            <a:endParaRPr lang="en-US" sz="2400" dirty="0" smtClean="0">
              <a:solidFill>
                <a:schemeClr val="tx1">
                  <a:lumMod val="65000"/>
                  <a:lumOff val="35000"/>
                </a:schemeClr>
              </a:solidFill>
            </a:endParaRPr>
          </a:p>
          <a:p>
            <a:pPr marL="736600" lvl="2" indent="-342900"/>
            <a:r>
              <a:rPr lang="en-US" sz="1800" dirty="0" smtClean="0">
                <a:solidFill>
                  <a:schemeClr val="tx1">
                    <a:lumMod val="65000"/>
                    <a:lumOff val="35000"/>
                  </a:schemeClr>
                </a:solidFill>
              </a:rPr>
              <a:t>You will have to provide documentation for identifier changes</a:t>
            </a:r>
          </a:p>
          <a:p>
            <a:pPr marL="736600" lvl="2" indent="-342900"/>
            <a:r>
              <a:rPr lang="en-US" sz="1800" dirty="0" smtClean="0">
                <a:solidFill>
                  <a:schemeClr val="tx1">
                    <a:lumMod val="65000"/>
                    <a:lumOff val="35000"/>
                  </a:schemeClr>
                </a:solidFill>
              </a:rPr>
              <a:t>This process does take time due to the number of corrections that are currently necessary</a:t>
            </a:r>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33</a:t>
            </a:fld>
            <a:endParaRPr lang="en-US" dirty="0"/>
          </a:p>
        </p:txBody>
      </p:sp>
    </p:spTree>
    <p:extLst>
      <p:ext uri="{BB962C8B-B14F-4D97-AF65-F5344CB8AC3E}">
        <p14:creationId xmlns="" xmlns:p14="http://schemas.microsoft.com/office/powerpoint/2010/main" val="2862026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2000" dirty="0" smtClean="0"/>
          </a:p>
          <a:p>
            <a:pPr marL="0" indent="0">
              <a:buNone/>
            </a:pPr>
            <a:endParaRPr lang="en-US" sz="2000" dirty="0"/>
          </a:p>
          <a:p>
            <a:pPr marL="0" indent="0">
              <a:buNone/>
            </a:pPr>
            <a:endParaRPr lang="en-US" sz="2000" dirty="0" smtClean="0"/>
          </a:p>
          <a:p>
            <a:pPr marL="0" indent="0" algn="ctr">
              <a:buNone/>
            </a:pPr>
            <a:r>
              <a:rPr lang="en-US" sz="4000" dirty="0" smtClean="0">
                <a:solidFill>
                  <a:prstClr val="black">
                    <a:lumMod val="65000"/>
                    <a:lumOff val="35000"/>
                  </a:prstClr>
                </a:solidFill>
                <a:ea typeface="+mj-ea"/>
              </a:rPr>
              <a:t>New Federal Loan Servicers</a:t>
            </a:r>
            <a:endParaRPr lang="en-US" sz="2000" dirty="0"/>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34</a:t>
            </a:fld>
            <a:endParaRPr lang="en-US" dirty="0"/>
          </a:p>
        </p:txBody>
      </p:sp>
    </p:spTree>
    <p:extLst>
      <p:ext uri="{BB962C8B-B14F-4D97-AF65-F5344CB8AC3E}">
        <p14:creationId xmlns="" xmlns:p14="http://schemas.microsoft.com/office/powerpoint/2010/main" val="2583610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Not-For-Profit Servicers</a:t>
            </a:r>
            <a:endParaRPr lang="en-US" dirty="0"/>
          </a:p>
        </p:txBody>
      </p:sp>
      <p:sp>
        <p:nvSpPr>
          <p:cNvPr id="3" name="Content Placeholder 2"/>
          <p:cNvSpPr>
            <a:spLocks noGrp="1"/>
          </p:cNvSpPr>
          <p:nvPr>
            <p:ph idx="1"/>
          </p:nvPr>
        </p:nvSpPr>
        <p:spPr>
          <a:xfrm>
            <a:off x="533400" y="1295400"/>
            <a:ext cx="8229600" cy="4525963"/>
          </a:xfrm>
        </p:spPr>
        <p:txBody>
          <a:bodyPr/>
          <a:lstStyle/>
          <a:p>
            <a:pPr marL="0" indent="0">
              <a:buNone/>
            </a:pPr>
            <a:r>
              <a:rPr lang="en-US" sz="3200" dirty="0" smtClean="0"/>
              <a:t>Servicers that are currently </a:t>
            </a:r>
            <a:r>
              <a:rPr lang="en-US" sz="3200" dirty="0" smtClean="0"/>
              <a:t>reporting</a:t>
            </a:r>
            <a:endParaRPr lang="en-US" sz="3200" dirty="0" smtClean="0"/>
          </a:p>
          <a:p>
            <a:pPr marL="0" indent="0">
              <a:buNone/>
            </a:pPr>
            <a:endParaRPr lang="en-US" sz="2400" dirty="0"/>
          </a:p>
        </p:txBody>
      </p:sp>
      <p:sp>
        <p:nvSpPr>
          <p:cNvPr id="5" name="Slide Number Placeholder 4"/>
          <p:cNvSpPr>
            <a:spLocks noGrp="1"/>
          </p:cNvSpPr>
          <p:nvPr>
            <p:ph type="sldNum" sz="quarter" idx="12"/>
          </p:nvPr>
        </p:nvSpPr>
        <p:spPr/>
        <p:txBody>
          <a:bodyPr/>
          <a:lstStyle/>
          <a:p>
            <a:fld id="{6D88D7DD-9B19-7A49-BB06-36BA9927445F}" type="slidenum">
              <a:rPr lang="en-US"/>
              <a:pPr/>
              <a:t>35</a:t>
            </a:fld>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3778655909"/>
              </p:ext>
            </p:extLst>
          </p:nvPr>
        </p:nvGraphicFramePr>
        <p:xfrm>
          <a:off x="609600" y="1843723"/>
          <a:ext cx="7620000" cy="4348480"/>
        </p:xfrm>
        <a:graphic>
          <a:graphicData uri="http://schemas.openxmlformats.org/drawingml/2006/table">
            <a:tbl>
              <a:tblPr firstRow="1" bandRow="1">
                <a:tableStyleId>{5C22544A-7EE6-4342-B048-85BDC9FD1C3A}</a:tableStyleId>
              </a:tblPr>
              <a:tblGrid>
                <a:gridCol w="2286000"/>
                <a:gridCol w="4038600"/>
                <a:gridCol w="1295400"/>
              </a:tblGrid>
              <a:tr h="370840">
                <a:tc>
                  <a:txBody>
                    <a:bodyPr/>
                    <a:lstStyle/>
                    <a:p>
                      <a:r>
                        <a:rPr lang="en-US" dirty="0" smtClean="0"/>
                        <a:t>Servicer</a:t>
                      </a:r>
                      <a:r>
                        <a:rPr lang="en-US" baseline="0" dirty="0" smtClean="0"/>
                        <a:t> Name</a:t>
                      </a:r>
                      <a:endParaRPr lang="en-US" dirty="0"/>
                    </a:p>
                  </a:txBody>
                  <a:tcPr/>
                </a:tc>
                <a:tc>
                  <a:txBody>
                    <a:bodyPr/>
                    <a:lstStyle/>
                    <a:p>
                      <a:r>
                        <a:rPr lang="en-US" dirty="0" smtClean="0"/>
                        <a:t>NSLDS</a:t>
                      </a:r>
                      <a:r>
                        <a:rPr lang="en-US" baseline="0" dirty="0" smtClean="0"/>
                        <a:t> Name</a:t>
                      </a:r>
                      <a:endParaRPr lang="en-US" dirty="0"/>
                    </a:p>
                  </a:txBody>
                  <a:tcPr/>
                </a:tc>
                <a:tc>
                  <a:txBody>
                    <a:bodyPr/>
                    <a:lstStyle/>
                    <a:p>
                      <a:pPr algn="ctr"/>
                      <a:r>
                        <a:rPr lang="en-US" dirty="0" smtClean="0"/>
                        <a:t>ED Servicer Code</a:t>
                      </a:r>
                      <a:endParaRPr lang="en-US" dirty="0"/>
                    </a:p>
                  </a:txBody>
                  <a:tcPr/>
                </a:tc>
              </a:tr>
              <a:tr h="370840">
                <a:tc>
                  <a:txBody>
                    <a:bodyPr/>
                    <a:lstStyle/>
                    <a:p>
                      <a:r>
                        <a:rPr lang="en-US" dirty="0" smtClean="0"/>
                        <a:t>MOHELA</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Times New Roman"/>
                          <a:cs typeface="Times New Roman"/>
                        </a:rPr>
                        <a:t>DEPT OF ED/MOHELA</a:t>
                      </a:r>
                      <a:endParaRPr lang="en-US" dirty="0"/>
                    </a:p>
                  </a:txBody>
                  <a:tcPr/>
                </a:tc>
                <a:tc>
                  <a:txBody>
                    <a:bodyPr/>
                    <a:lstStyle/>
                    <a:p>
                      <a:pPr algn="ctr"/>
                      <a:r>
                        <a:rPr lang="en-US" dirty="0" smtClean="0"/>
                        <a:t>500</a:t>
                      </a:r>
                      <a:endParaRPr lang="en-US" dirty="0"/>
                    </a:p>
                  </a:txBody>
                  <a:tcPr/>
                </a:tc>
              </a:tr>
              <a:tr h="370840">
                <a:tc>
                  <a:txBody>
                    <a:bodyPr/>
                    <a:lstStyle/>
                    <a:p>
                      <a:r>
                        <a:rPr lang="en-US" dirty="0" smtClean="0"/>
                        <a:t>ESA/Edfinancial</a:t>
                      </a:r>
                      <a:endParaRPr lang="en-US" dirty="0"/>
                    </a:p>
                  </a:txBody>
                  <a:tcPr/>
                </a:tc>
                <a:tc>
                  <a:txBody>
                    <a:bodyPr/>
                    <a:lstStyle/>
                    <a:p>
                      <a:r>
                        <a:rPr lang="en-US" sz="1800" i="0" kern="1200" dirty="0" smtClean="0">
                          <a:solidFill>
                            <a:schemeClr val="dk1"/>
                          </a:solidFill>
                          <a:effectLst/>
                          <a:latin typeface="+mn-lt"/>
                          <a:ea typeface="+mn-ea"/>
                          <a:cs typeface="+mn-cs"/>
                        </a:rPr>
                        <a:t>DEPT OF ED/ESA - EDFINANCIAL </a:t>
                      </a:r>
                      <a:endParaRPr lang="en-US" dirty="0"/>
                    </a:p>
                  </a:txBody>
                  <a:tcPr/>
                </a:tc>
                <a:tc>
                  <a:txBody>
                    <a:bodyPr/>
                    <a:lstStyle/>
                    <a:p>
                      <a:pPr algn="ctr"/>
                      <a:r>
                        <a:rPr lang="en-US" dirty="0" smtClean="0"/>
                        <a:t>501</a:t>
                      </a:r>
                    </a:p>
                  </a:txBody>
                  <a:tcPr/>
                </a:tc>
              </a:tr>
              <a:tr h="370840">
                <a:tc>
                  <a:txBody>
                    <a:bodyPr/>
                    <a:lstStyle/>
                    <a:p>
                      <a:r>
                        <a:rPr lang="en-US" dirty="0" smtClean="0"/>
                        <a:t>Cornerstone</a:t>
                      </a:r>
                      <a:endParaRPr lang="en-US" dirty="0"/>
                    </a:p>
                  </a:txBody>
                  <a:tcPr/>
                </a:tc>
                <a:tc>
                  <a:txBody>
                    <a:bodyPr/>
                    <a:lstStyle/>
                    <a:p>
                      <a:r>
                        <a:rPr lang="en-US" sz="1800" i="0" kern="1200" dirty="0" smtClean="0">
                          <a:solidFill>
                            <a:schemeClr val="dk1"/>
                          </a:solidFill>
                          <a:effectLst/>
                          <a:latin typeface="+mn-lt"/>
                          <a:ea typeface="+mn-ea"/>
                          <a:cs typeface="+mn-cs"/>
                        </a:rPr>
                        <a:t>DEPT OF ED/CORNERSTONE - UHEAA</a:t>
                      </a:r>
                      <a:endParaRPr lang="en-US" dirty="0"/>
                    </a:p>
                  </a:txBody>
                  <a:tcPr/>
                </a:tc>
                <a:tc>
                  <a:txBody>
                    <a:bodyPr/>
                    <a:lstStyle/>
                    <a:p>
                      <a:pPr algn="ctr"/>
                      <a:r>
                        <a:rPr lang="en-US" dirty="0" smtClean="0"/>
                        <a:t>502</a:t>
                      </a:r>
                      <a:endParaRPr lang="en-US" dirty="0"/>
                    </a:p>
                  </a:txBody>
                  <a:tcPr/>
                </a:tc>
              </a:tr>
              <a:tr h="370840">
                <a:tc>
                  <a:txBody>
                    <a:bodyPr/>
                    <a:lstStyle/>
                    <a:p>
                      <a:r>
                        <a:rPr lang="en-US" dirty="0" smtClean="0"/>
                        <a:t>Aspire</a:t>
                      </a:r>
                      <a:endParaRPr lang="en-US" dirty="0"/>
                    </a:p>
                  </a:txBody>
                  <a:tcPr/>
                </a:tc>
                <a:tc>
                  <a:txBody>
                    <a:bodyPr/>
                    <a:lstStyle/>
                    <a:p>
                      <a:r>
                        <a:rPr lang="en-US" sz="1800" i="0" kern="1200" dirty="0" smtClean="0">
                          <a:solidFill>
                            <a:schemeClr val="dk1"/>
                          </a:solidFill>
                          <a:effectLst/>
                          <a:latin typeface="+mn-lt"/>
                          <a:ea typeface="+mn-ea"/>
                          <a:cs typeface="+mn-cs"/>
                        </a:rPr>
                        <a:t>DEPT OF ED/ASPIRE RESOURCES INC. - ISL</a:t>
                      </a:r>
                      <a:endParaRPr lang="en-US" dirty="0"/>
                    </a:p>
                  </a:txBody>
                  <a:tcPr/>
                </a:tc>
                <a:tc>
                  <a:txBody>
                    <a:bodyPr/>
                    <a:lstStyle/>
                    <a:p>
                      <a:pPr algn="ctr"/>
                      <a:r>
                        <a:rPr lang="en-US" dirty="0" smtClean="0"/>
                        <a:t>503</a:t>
                      </a:r>
                      <a:endParaRPr lang="en-US" dirty="0"/>
                    </a:p>
                  </a:txBody>
                  <a:tcPr/>
                </a:tc>
              </a:tr>
              <a:tr h="370840">
                <a:tc>
                  <a:txBody>
                    <a:bodyPr/>
                    <a:lstStyle/>
                    <a:p>
                      <a:r>
                        <a:rPr lang="en-US" dirty="0" smtClean="0"/>
                        <a:t>Granite State</a:t>
                      </a:r>
                      <a:endParaRPr lang="en-US" dirty="0"/>
                    </a:p>
                  </a:txBody>
                  <a:tcPr/>
                </a:tc>
                <a:tc>
                  <a:txBody>
                    <a:bodyPr/>
                    <a:lstStyle/>
                    <a:p>
                      <a:r>
                        <a:rPr lang="en-US" sz="1800" i="0" kern="1200" dirty="0" smtClean="0">
                          <a:solidFill>
                            <a:schemeClr val="dk1"/>
                          </a:solidFill>
                          <a:effectLst/>
                          <a:latin typeface="+mn-lt"/>
                          <a:ea typeface="+mn-ea"/>
                          <a:cs typeface="+mn-cs"/>
                        </a:rPr>
                        <a:t>DEPT OF ED/GRANITE STATE - GSMR - NH  </a:t>
                      </a:r>
                      <a:endParaRPr lang="en-US" dirty="0"/>
                    </a:p>
                  </a:txBody>
                  <a:tcPr/>
                </a:tc>
                <a:tc>
                  <a:txBody>
                    <a:bodyPr/>
                    <a:lstStyle/>
                    <a:p>
                      <a:pPr algn="ctr"/>
                      <a:r>
                        <a:rPr lang="en-US" dirty="0" smtClean="0"/>
                        <a:t>504</a:t>
                      </a:r>
                      <a:endParaRPr lang="en-US" dirty="0"/>
                    </a:p>
                  </a:txBody>
                  <a:tcPr/>
                </a:tc>
              </a:tr>
              <a:tr h="370840">
                <a:tc>
                  <a:txBody>
                    <a:bodyPr/>
                    <a:lstStyle/>
                    <a:p>
                      <a:r>
                        <a:rPr lang="en-US" dirty="0" smtClean="0"/>
                        <a:t>EdManage</a:t>
                      </a:r>
                      <a:endParaRPr lang="en-US" dirty="0"/>
                    </a:p>
                  </a:txBody>
                  <a:tcPr/>
                </a:tc>
                <a:tc>
                  <a:txBody>
                    <a:bodyPr/>
                    <a:lstStyle/>
                    <a:p>
                      <a:r>
                        <a:rPr lang="en-US" sz="1800" i="0" kern="1200" dirty="0" smtClean="0">
                          <a:solidFill>
                            <a:schemeClr val="dk1"/>
                          </a:solidFill>
                          <a:effectLst/>
                          <a:latin typeface="+mn-lt"/>
                          <a:ea typeface="+mn-ea"/>
                          <a:cs typeface="+mn-cs"/>
                        </a:rPr>
                        <a:t>DEPT OF ED/EDMANAGE - SC</a:t>
                      </a:r>
                      <a:endParaRPr lang="en-US" dirty="0"/>
                    </a:p>
                  </a:txBody>
                  <a:tcPr/>
                </a:tc>
                <a:tc>
                  <a:txBody>
                    <a:bodyPr/>
                    <a:lstStyle/>
                    <a:p>
                      <a:pPr algn="ctr"/>
                      <a:r>
                        <a:rPr lang="en-US" dirty="0" smtClean="0"/>
                        <a:t>505</a:t>
                      </a:r>
                      <a:endParaRPr lang="en-US" dirty="0"/>
                    </a:p>
                  </a:txBody>
                  <a:tcPr/>
                </a:tc>
              </a:tr>
              <a:tr h="370840">
                <a:tc>
                  <a:txBody>
                    <a:bodyPr/>
                    <a:lstStyle/>
                    <a:p>
                      <a:r>
                        <a:rPr lang="en-US" dirty="0" smtClean="0"/>
                        <a:t>OSLA</a:t>
                      </a:r>
                      <a:endParaRPr lang="en-US" dirty="0"/>
                    </a:p>
                  </a:txBody>
                  <a:tcPr/>
                </a:tc>
                <a:tc>
                  <a:txBody>
                    <a:bodyPr/>
                    <a:lstStyle/>
                    <a:p>
                      <a:r>
                        <a:rPr lang="en-US" sz="1800" i="0" kern="1200" dirty="0" smtClean="0">
                          <a:solidFill>
                            <a:schemeClr val="dk1"/>
                          </a:solidFill>
                          <a:effectLst/>
                          <a:latin typeface="+mn-lt"/>
                          <a:ea typeface="+mn-ea"/>
                          <a:cs typeface="+mn-cs"/>
                        </a:rPr>
                        <a:t>DEPT OF ED/OSLA SERVICING  </a:t>
                      </a:r>
                      <a:endParaRPr lang="en-US" dirty="0"/>
                    </a:p>
                  </a:txBody>
                  <a:tcPr/>
                </a:tc>
                <a:tc>
                  <a:txBody>
                    <a:bodyPr/>
                    <a:lstStyle/>
                    <a:p>
                      <a:pPr algn="ctr"/>
                      <a:r>
                        <a:rPr lang="en-US" dirty="0" smtClean="0"/>
                        <a:t>506</a:t>
                      </a:r>
                      <a:endParaRPr lang="en-US" dirty="0"/>
                    </a:p>
                  </a:txBody>
                  <a:tcPr/>
                </a:tc>
              </a:tr>
              <a:tr h="370840">
                <a:tc>
                  <a:txBody>
                    <a:bodyPr/>
                    <a:lstStyle/>
                    <a:p>
                      <a:r>
                        <a:rPr lang="en-US" dirty="0" smtClean="0"/>
                        <a:t>KSA</a:t>
                      </a:r>
                      <a:r>
                        <a:rPr lang="en-US" baseline="0" dirty="0" smtClean="0"/>
                        <a:t> Servicing</a:t>
                      </a:r>
                      <a:endParaRPr lang="en-US" dirty="0"/>
                    </a:p>
                  </a:txBody>
                  <a:tcPr/>
                </a:tc>
                <a:tc>
                  <a:txBody>
                    <a:bodyPr/>
                    <a:lstStyle/>
                    <a:p>
                      <a:r>
                        <a:rPr lang="en-US" sz="1800" i="0" kern="1200" dirty="0" smtClean="0">
                          <a:solidFill>
                            <a:schemeClr val="dk1"/>
                          </a:solidFill>
                          <a:effectLst/>
                          <a:latin typeface="+mn-lt"/>
                          <a:ea typeface="+mn-ea"/>
                          <a:cs typeface="+mn-cs"/>
                        </a:rPr>
                        <a:t>DEPT OF ED/KSA SERVICING  </a:t>
                      </a:r>
                      <a:endParaRPr lang="en-US" dirty="0"/>
                    </a:p>
                  </a:txBody>
                  <a:tcPr/>
                </a:tc>
                <a:tc>
                  <a:txBody>
                    <a:bodyPr/>
                    <a:lstStyle/>
                    <a:p>
                      <a:pPr algn="ctr"/>
                      <a:r>
                        <a:rPr lang="en-US" dirty="0" smtClean="0"/>
                        <a:t>508</a:t>
                      </a:r>
                    </a:p>
                  </a:txBody>
                  <a:tcPr/>
                </a:tc>
              </a:tr>
              <a:tr h="370840">
                <a:tc>
                  <a:txBody>
                    <a:bodyPr/>
                    <a:lstStyle/>
                    <a:p>
                      <a:r>
                        <a:rPr lang="en-US" dirty="0" smtClean="0"/>
                        <a:t>College Foundation</a:t>
                      </a:r>
                      <a:endParaRPr lang="en-US" dirty="0"/>
                    </a:p>
                  </a:txBody>
                  <a:tcPr/>
                </a:tc>
                <a:tc>
                  <a:txBody>
                    <a:bodyPr/>
                    <a:lstStyle/>
                    <a:p>
                      <a:r>
                        <a:rPr lang="en-US" dirty="0" smtClean="0"/>
                        <a:t>DEPT OF</a:t>
                      </a:r>
                      <a:r>
                        <a:rPr lang="en-US" baseline="0" dirty="0" smtClean="0"/>
                        <a:t> ED/EDGEUCATION LOANS</a:t>
                      </a:r>
                      <a:endParaRPr lang="en-US" dirty="0"/>
                    </a:p>
                  </a:txBody>
                  <a:tcPr/>
                </a:tc>
                <a:tc>
                  <a:txBody>
                    <a:bodyPr/>
                    <a:lstStyle/>
                    <a:p>
                      <a:pPr algn="ctr"/>
                      <a:r>
                        <a:rPr lang="en-US" dirty="0" smtClean="0"/>
                        <a:t>509</a:t>
                      </a:r>
                      <a:endParaRPr lang="en-US" dirty="0"/>
                    </a:p>
                  </a:txBody>
                  <a:tcPr/>
                </a:tc>
              </a:tr>
              <a:tr h="370840">
                <a:tc>
                  <a:txBody>
                    <a:bodyPr/>
                    <a:lstStyle/>
                    <a:p>
                      <a:r>
                        <a:rPr lang="en-US" dirty="0" smtClean="0"/>
                        <a:t>VSAC</a:t>
                      </a:r>
                      <a:endParaRPr lang="en-US" dirty="0"/>
                    </a:p>
                  </a:txBody>
                  <a:tcPr/>
                </a:tc>
                <a:tc>
                  <a:txBody>
                    <a:bodyPr/>
                    <a:lstStyle/>
                    <a:p>
                      <a:r>
                        <a:rPr lang="en-US" sz="1800" i="0" kern="1200" dirty="0" smtClean="0">
                          <a:solidFill>
                            <a:schemeClr val="dk1"/>
                          </a:solidFill>
                          <a:effectLst/>
                          <a:latin typeface="+mn-lt"/>
                          <a:ea typeface="+mn-ea"/>
                          <a:cs typeface="+mn-cs"/>
                        </a:rPr>
                        <a:t>DEPT OF ED/VSAC SERVICING  </a:t>
                      </a:r>
                      <a:endParaRPr lang="en-US" dirty="0"/>
                    </a:p>
                  </a:txBody>
                  <a:tcPr/>
                </a:tc>
                <a:tc>
                  <a:txBody>
                    <a:bodyPr/>
                    <a:lstStyle/>
                    <a:p>
                      <a:pPr algn="ctr"/>
                      <a:r>
                        <a:rPr lang="en-US" dirty="0" smtClean="0"/>
                        <a:t>511</a:t>
                      </a:r>
                      <a:endParaRPr lang="en-US" dirty="0"/>
                    </a:p>
                  </a:txBody>
                  <a:tcPr/>
                </a:tc>
              </a:tr>
            </a:tbl>
          </a:graphicData>
        </a:graphic>
      </p:graphicFrame>
    </p:spTree>
    <p:extLst>
      <p:ext uri="{BB962C8B-B14F-4D97-AF65-F5344CB8AC3E}">
        <p14:creationId xmlns="" xmlns:p14="http://schemas.microsoft.com/office/powerpoint/2010/main" val="2360632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Not-For-Profit Servicers</a:t>
            </a:r>
          </a:p>
        </p:txBody>
      </p:sp>
      <p:sp>
        <p:nvSpPr>
          <p:cNvPr id="3" name="Content Placeholder 2"/>
          <p:cNvSpPr>
            <a:spLocks noGrp="1"/>
          </p:cNvSpPr>
          <p:nvPr>
            <p:ph idx="1"/>
          </p:nvPr>
        </p:nvSpPr>
        <p:spPr>
          <a:xfrm>
            <a:off x="533400" y="1295400"/>
            <a:ext cx="8229600" cy="4525963"/>
          </a:xfrm>
        </p:spPr>
        <p:txBody>
          <a:bodyPr/>
          <a:lstStyle/>
          <a:p>
            <a:pPr marL="0" indent="0">
              <a:buNone/>
            </a:pPr>
            <a:r>
              <a:rPr lang="en-US" sz="3200" dirty="0" smtClean="0"/>
              <a:t>Upcoming Servicers</a:t>
            </a:r>
            <a:endParaRPr lang="en-US" sz="3200" dirty="0"/>
          </a:p>
          <a:p>
            <a:pPr marL="0" indent="0">
              <a:buNone/>
            </a:pPr>
            <a:endParaRPr lang="en-US" dirty="0"/>
          </a:p>
        </p:txBody>
      </p:sp>
      <p:sp>
        <p:nvSpPr>
          <p:cNvPr id="5" name="Slide Number Placeholder 4"/>
          <p:cNvSpPr>
            <a:spLocks noGrp="1"/>
          </p:cNvSpPr>
          <p:nvPr>
            <p:ph type="sldNum" sz="quarter" idx="12"/>
          </p:nvPr>
        </p:nvSpPr>
        <p:spPr/>
        <p:txBody>
          <a:bodyPr/>
          <a:lstStyle/>
          <a:p>
            <a:fld id="{6D88D7DD-9B19-7A49-BB06-36BA9927445F}" type="slidenum">
              <a:rPr lang="en-US"/>
              <a:pPr/>
              <a:t>36</a:t>
            </a:fld>
            <a:endParaRPr lang="en-US" dirty="0"/>
          </a:p>
        </p:txBody>
      </p:sp>
      <p:graphicFrame>
        <p:nvGraphicFramePr>
          <p:cNvPr id="7" name="Table 6"/>
          <p:cNvGraphicFramePr>
            <a:graphicFrameLocks noGrp="1"/>
          </p:cNvGraphicFramePr>
          <p:nvPr>
            <p:extLst>
              <p:ext uri="{D42A27DB-BD31-4B8C-83A1-F6EECF244321}">
                <p14:modId xmlns="" xmlns:p14="http://schemas.microsoft.com/office/powerpoint/2010/main" val="4209770203"/>
              </p:ext>
            </p:extLst>
          </p:nvPr>
        </p:nvGraphicFramePr>
        <p:xfrm>
          <a:off x="533400" y="2057400"/>
          <a:ext cx="8037957" cy="2494280"/>
        </p:xfrm>
        <a:graphic>
          <a:graphicData uri="http://schemas.openxmlformats.org/drawingml/2006/table">
            <a:tbl>
              <a:tblPr firstRow="1" bandRow="1">
                <a:tableStyleId>{5C22544A-7EE6-4342-B048-85BDC9FD1C3A}</a:tableStyleId>
              </a:tblPr>
              <a:tblGrid>
                <a:gridCol w="2934843"/>
                <a:gridCol w="3502914"/>
                <a:gridCol w="1600200"/>
              </a:tblGrid>
              <a:tr h="370840">
                <a:tc>
                  <a:txBody>
                    <a:bodyPr/>
                    <a:lstStyle/>
                    <a:p>
                      <a:r>
                        <a:rPr lang="en-US" dirty="0" smtClean="0"/>
                        <a:t>Servicer</a:t>
                      </a:r>
                      <a:r>
                        <a:rPr lang="en-US" baseline="0" dirty="0" smtClean="0"/>
                        <a:t> Name</a:t>
                      </a:r>
                      <a:endParaRPr lang="en-US" dirty="0"/>
                    </a:p>
                  </a:txBody>
                  <a:tcPr/>
                </a:tc>
                <a:tc>
                  <a:txBody>
                    <a:bodyPr/>
                    <a:lstStyle/>
                    <a:p>
                      <a:r>
                        <a:rPr lang="en-US" dirty="0" smtClean="0"/>
                        <a:t>NSLDS</a:t>
                      </a:r>
                      <a:r>
                        <a:rPr lang="en-US" baseline="0" dirty="0" smtClean="0"/>
                        <a:t> Name</a:t>
                      </a:r>
                      <a:endParaRPr lang="en-US" dirty="0"/>
                    </a:p>
                  </a:txBody>
                  <a:tcPr/>
                </a:tc>
                <a:tc>
                  <a:txBody>
                    <a:bodyPr/>
                    <a:lstStyle/>
                    <a:p>
                      <a:pPr algn="ctr"/>
                      <a:r>
                        <a:rPr lang="en-US" dirty="0" smtClean="0"/>
                        <a:t>ED Servicer Code</a:t>
                      </a:r>
                      <a:endParaRPr lang="en-US" dirty="0"/>
                    </a:p>
                  </a:txBody>
                  <a:tcPr/>
                </a:tc>
              </a:tr>
              <a:tr h="370840">
                <a:tc>
                  <a:txBody>
                    <a:bodyPr/>
                    <a:lstStyle/>
                    <a:p>
                      <a:r>
                        <a:rPr lang="en-US" dirty="0" smtClean="0"/>
                        <a:t>Amicus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i="0" kern="1200" dirty="0" smtClean="0">
                          <a:solidFill>
                            <a:schemeClr val="dk1"/>
                          </a:solidFill>
                          <a:effectLst/>
                          <a:latin typeface="+mn-lt"/>
                          <a:ea typeface="+mn-ea"/>
                          <a:cs typeface="+mn-cs"/>
                        </a:rPr>
                        <a:t>DEPT OF ED/AMICUS </a:t>
                      </a:r>
                      <a:endParaRPr lang="en-US" dirty="0"/>
                    </a:p>
                  </a:txBody>
                  <a:tcPr/>
                </a:tc>
                <a:tc>
                  <a:txBody>
                    <a:bodyPr/>
                    <a:lstStyle/>
                    <a:p>
                      <a:pPr algn="ctr"/>
                      <a:r>
                        <a:rPr lang="en-US" dirty="0" smtClean="0"/>
                        <a:t>507</a:t>
                      </a:r>
                      <a:endParaRPr lang="en-US" dirty="0"/>
                    </a:p>
                  </a:txBody>
                  <a:tcPr/>
                </a:tc>
              </a:tr>
              <a:tr h="370840">
                <a:tc>
                  <a:txBody>
                    <a:bodyPr/>
                    <a:lstStyle/>
                    <a:p>
                      <a:r>
                        <a:rPr lang="en-US" dirty="0" smtClean="0"/>
                        <a:t>COSTEP</a:t>
                      </a:r>
                      <a:endParaRPr lang="en-US" dirty="0"/>
                    </a:p>
                  </a:txBody>
                  <a:tcPr/>
                </a:tc>
                <a:tc>
                  <a:txBody>
                    <a:bodyPr/>
                    <a:lstStyle/>
                    <a:p>
                      <a:r>
                        <a:rPr lang="en-US" dirty="0" smtClean="0"/>
                        <a:t>DEPT OF ED/COSTEP</a:t>
                      </a:r>
                      <a:endParaRPr lang="en-US" dirty="0"/>
                    </a:p>
                  </a:txBody>
                  <a:tcPr/>
                </a:tc>
                <a:tc>
                  <a:txBody>
                    <a:bodyPr/>
                    <a:lstStyle/>
                    <a:p>
                      <a:pPr algn="ctr"/>
                      <a:r>
                        <a:rPr lang="en-US" dirty="0" smtClean="0"/>
                        <a:t>510</a:t>
                      </a:r>
                      <a:endParaRPr lang="en-US" dirty="0"/>
                    </a:p>
                  </a:txBody>
                  <a:tcPr/>
                </a:tc>
              </a:tr>
              <a:tr h="370840">
                <a:tc>
                  <a:txBody>
                    <a:bodyPr/>
                    <a:lstStyle/>
                    <a:p>
                      <a:r>
                        <a:rPr lang="en-US" dirty="0" smtClean="0"/>
                        <a:t>GSFA</a:t>
                      </a:r>
                      <a:endParaRPr lang="en-US" dirty="0"/>
                    </a:p>
                  </a:txBody>
                  <a:tcPr/>
                </a:tc>
                <a:tc>
                  <a:txBody>
                    <a:bodyPr/>
                    <a:lstStyle/>
                    <a:p>
                      <a:r>
                        <a:rPr lang="en-US" dirty="0" smtClean="0"/>
                        <a:t>DEPT OF</a:t>
                      </a:r>
                      <a:r>
                        <a:rPr lang="en-US" baseline="0" dirty="0" smtClean="0"/>
                        <a:t> ED/EDGEONE SERVICING</a:t>
                      </a:r>
                      <a:endParaRPr lang="en-US" dirty="0"/>
                    </a:p>
                  </a:txBody>
                  <a:tcPr/>
                </a:tc>
                <a:tc>
                  <a:txBody>
                    <a:bodyPr/>
                    <a:lstStyle/>
                    <a:p>
                      <a:pPr algn="ctr"/>
                      <a:r>
                        <a:rPr lang="en-US" dirty="0" smtClean="0"/>
                        <a:t>512</a:t>
                      </a:r>
                      <a:endParaRPr lang="en-US" dirty="0"/>
                    </a:p>
                  </a:txBody>
                  <a:tcPr/>
                </a:tc>
              </a:tr>
              <a:tr h="370840">
                <a:tc>
                  <a:txBody>
                    <a:bodyPr/>
                    <a:lstStyle/>
                    <a:p>
                      <a:r>
                        <a:rPr lang="en-US" dirty="0" smtClean="0"/>
                        <a:t>Brazos</a:t>
                      </a:r>
                      <a:endParaRPr lang="en-US" dirty="0"/>
                    </a:p>
                  </a:txBody>
                  <a:tcPr/>
                </a:tc>
                <a:tc>
                  <a:txBody>
                    <a:bodyPr/>
                    <a:lstStyle/>
                    <a:p>
                      <a:r>
                        <a:rPr lang="en-US" dirty="0" smtClean="0"/>
                        <a:t>TBD</a:t>
                      </a:r>
                      <a:endParaRPr lang="en-US" dirty="0"/>
                    </a:p>
                  </a:txBody>
                  <a:tcPr/>
                </a:tc>
                <a:tc>
                  <a:txBody>
                    <a:bodyPr/>
                    <a:lstStyle/>
                    <a:p>
                      <a:pPr algn="ctr"/>
                      <a:r>
                        <a:rPr lang="en-US" dirty="0" smtClean="0"/>
                        <a:t>513</a:t>
                      </a:r>
                      <a:endParaRPr lang="en-US" dirty="0"/>
                    </a:p>
                  </a:txBody>
                  <a:tcPr/>
                </a:tc>
              </a:tr>
              <a:tr h="370840">
                <a:tc>
                  <a:txBody>
                    <a:bodyPr/>
                    <a:lstStyle/>
                    <a:p>
                      <a:r>
                        <a:rPr lang="en-US" dirty="0" smtClean="0"/>
                        <a:t>New Mexico</a:t>
                      </a:r>
                      <a:endParaRPr lang="en-US" dirty="0"/>
                    </a:p>
                  </a:txBody>
                  <a:tcPr/>
                </a:tc>
                <a:tc>
                  <a:txBody>
                    <a:bodyPr/>
                    <a:lstStyle/>
                    <a:p>
                      <a:r>
                        <a:rPr lang="en-US" dirty="0" smtClean="0"/>
                        <a:t>TBD</a:t>
                      </a:r>
                      <a:endParaRPr lang="en-US" dirty="0"/>
                    </a:p>
                  </a:txBody>
                  <a:tcPr/>
                </a:tc>
                <a:tc>
                  <a:txBody>
                    <a:bodyPr/>
                    <a:lstStyle/>
                    <a:p>
                      <a:pPr algn="ctr"/>
                      <a:r>
                        <a:rPr lang="en-US" dirty="0" smtClean="0"/>
                        <a:t>514</a:t>
                      </a:r>
                      <a:endParaRPr lang="en-US" dirty="0"/>
                    </a:p>
                  </a:txBody>
                  <a:tcPr/>
                </a:tc>
              </a:tr>
            </a:tbl>
          </a:graphicData>
        </a:graphic>
      </p:graphicFrame>
    </p:spTree>
    <p:extLst>
      <p:ext uri="{BB962C8B-B14F-4D97-AF65-F5344CB8AC3E}">
        <p14:creationId xmlns="" xmlns:p14="http://schemas.microsoft.com/office/powerpoint/2010/main" val="1443332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000" dirty="0" smtClean="0"/>
              <a:t>Aggregate Calculation Updates</a:t>
            </a:r>
            <a:endParaRPr lang="en-US" sz="4000" dirty="0"/>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37</a:t>
            </a:fld>
            <a:endParaRPr lang="en-US" dirty="0"/>
          </a:p>
        </p:txBody>
      </p:sp>
    </p:spTree>
    <p:extLst>
      <p:ext uri="{BB962C8B-B14F-4D97-AF65-F5344CB8AC3E}">
        <p14:creationId xmlns="" xmlns:p14="http://schemas.microsoft.com/office/powerpoint/2010/main" val="714782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08" y="382793"/>
            <a:ext cx="8554162" cy="647698"/>
          </a:xfrm>
        </p:spPr>
        <p:txBody>
          <a:bodyPr/>
          <a:lstStyle/>
          <a:p>
            <a:r>
              <a:rPr lang="en-US" dirty="0" smtClean="0"/>
              <a:t>Aggregate Change for PLUS Loans	</a:t>
            </a:r>
            <a:endParaRPr lang="en-US" dirty="0"/>
          </a:p>
        </p:txBody>
      </p:sp>
      <p:sp>
        <p:nvSpPr>
          <p:cNvPr id="3" name="Content Placeholder 2"/>
          <p:cNvSpPr>
            <a:spLocks noGrp="1"/>
          </p:cNvSpPr>
          <p:nvPr>
            <p:ph idx="1"/>
          </p:nvPr>
        </p:nvSpPr>
        <p:spPr>
          <a:xfrm>
            <a:off x="533400" y="1417637"/>
            <a:ext cx="8229600" cy="4525963"/>
          </a:xfrm>
        </p:spPr>
        <p:txBody>
          <a:bodyPr/>
          <a:lstStyle/>
          <a:p>
            <a:r>
              <a:rPr lang="en-US" sz="2400" dirty="0" smtClean="0"/>
              <a:t>NSLDS was overstating the Unsubsidized Aggregate Total when a Graduate or Parent PLUS loan was consolidated to </a:t>
            </a:r>
            <a:r>
              <a:rPr lang="en-US" dirty="0" smtClean="0"/>
              <a:t>a </a:t>
            </a:r>
            <a:r>
              <a:rPr lang="en-US" dirty="0">
                <a:solidFill>
                  <a:schemeClr val="tx1">
                    <a:lumMod val="65000"/>
                    <a:lumOff val="35000"/>
                  </a:schemeClr>
                </a:solidFill>
              </a:rPr>
              <a:t>Direct Consolidation Unsubsidized </a:t>
            </a:r>
            <a:r>
              <a:rPr lang="en-US" dirty="0" smtClean="0"/>
              <a:t>loan</a:t>
            </a:r>
          </a:p>
          <a:p>
            <a:endParaRPr lang="en-US" sz="800" dirty="0" smtClean="0"/>
          </a:p>
          <a:p>
            <a:r>
              <a:rPr lang="en-US" dirty="0" smtClean="0"/>
              <a:t>Aggregate calculations have been adjusted to exclude the portion </a:t>
            </a:r>
            <a:r>
              <a:rPr lang="en-US" dirty="0" smtClean="0">
                <a:solidFill>
                  <a:schemeClr val="tx1">
                    <a:lumMod val="65000"/>
                    <a:lumOff val="35000"/>
                  </a:schemeClr>
                </a:solidFill>
              </a:rPr>
              <a:t>from the </a:t>
            </a:r>
            <a:r>
              <a:rPr lang="en-US" dirty="0">
                <a:solidFill>
                  <a:schemeClr val="tx1">
                    <a:lumMod val="65000"/>
                    <a:lumOff val="35000"/>
                  </a:schemeClr>
                </a:solidFill>
              </a:rPr>
              <a:t>Direct Consolidation Unsubsidized</a:t>
            </a:r>
            <a:r>
              <a:rPr lang="en-US" dirty="0" smtClean="0">
                <a:solidFill>
                  <a:schemeClr val="tx1">
                    <a:lumMod val="65000"/>
                    <a:lumOff val="35000"/>
                  </a:schemeClr>
                </a:solidFill>
              </a:rPr>
              <a:t> </a:t>
            </a:r>
            <a:r>
              <a:rPr lang="en-US" dirty="0"/>
              <a:t>l</a:t>
            </a:r>
            <a:r>
              <a:rPr lang="en-US" dirty="0" smtClean="0"/>
              <a:t>oan that can be attributed to an underlying Parent PLUS (D4, PL) and Graduate PLUS (D3,GB) loan</a:t>
            </a:r>
          </a:p>
          <a:p>
            <a:endParaRPr lang="en-US" sz="800" dirty="0" smtClean="0"/>
          </a:p>
          <a:p>
            <a:r>
              <a:rPr lang="en-US" dirty="0" smtClean="0"/>
              <a:t>NSLDS post-screened impacted borrowers</a:t>
            </a:r>
            <a:endParaRPr lang="en-US" sz="2400" dirty="0" smtClean="0"/>
          </a:p>
          <a:p>
            <a:pPr>
              <a:buNone/>
            </a:pPr>
            <a:endParaRPr lang="en-US" sz="1400" dirty="0" smtClean="0"/>
          </a:p>
          <a:p>
            <a:pPr>
              <a:buNone/>
            </a:pPr>
            <a:r>
              <a:rPr lang="en-US" sz="2000" dirty="0" smtClean="0"/>
              <a:t>Electronic Announcement on August 13, 2012 discussed</a:t>
            </a:r>
          </a:p>
          <a:p>
            <a:pPr>
              <a:buNone/>
            </a:pPr>
            <a:r>
              <a:rPr lang="en-US" sz="2000" dirty="0" smtClean="0"/>
              <a:t>enhancements to the aggregate calculations.</a:t>
            </a:r>
          </a:p>
        </p:txBody>
      </p:sp>
      <p:sp>
        <p:nvSpPr>
          <p:cNvPr id="5" name="Slide Number Placeholder 4"/>
          <p:cNvSpPr>
            <a:spLocks noGrp="1"/>
          </p:cNvSpPr>
          <p:nvPr>
            <p:ph type="sldNum" sz="quarter" idx="12"/>
          </p:nvPr>
        </p:nvSpPr>
        <p:spPr/>
        <p:txBody>
          <a:bodyPr/>
          <a:lstStyle/>
          <a:p>
            <a:fld id="{6D88D7DD-9B19-7A49-BB06-36BA9927445F}" type="slidenum">
              <a:rPr lang="en-US"/>
              <a:pPr/>
              <a:t>38</a:t>
            </a:fld>
            <a:endParaRPr lang="en-US" dirty="0"/>
          </a:p>
        </p:txBody>
      </p:sp>
    </p:spTree>
    <p:extLst>
      <p:ext uri="{BB962C8B-B14F-4D97-AF65-F5344CB8AC3E}">
        <p14:creationId xmlns="" xmlns:p14="http://schemas.microsoft.com/office/powerpoint/2010/main" val="2165249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000" dirty="0" smtClean="0"/>
              <a:t>Recent Changes</a:t>
            </a:r>
            <a:endParaRPr lang="en-US" sz="4000" dirty="0"/>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39</a:t>
            </a:fld>
            <a:endParaRPr lang="en-US" dirty="0"/>
          </a:p>
        </p:txBody>
      </p:sp>
    </p:spTree>
    <p:extLst>
      <p:ext uri="{BB962C8B-B14F-4D97-AF65-F5344CB8AC3E}">
        <p14:creationId xmlns="" xmlns:p14="http://schemas.microsoft.com/office/powerpoint/2010/main" val="373337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Button -       </a:t>
            </a:r>
            <a:endParaRPr lang="en-US" dirty="0"/>
          </a:p>
        </p:txBody>
      </p:sp>
      <p:sp>
        <p:nvSpPr>
          <p:cNvPr id="3" name="Content Placeholder 2"/>
          <p:cNvSpPr>
            <a:spLocks noGrp="1"/>
          </p:cNvSpPr>
          <p:nvPr>
            <p:ph idx="1"/>
          </p:nvPr>
        </p:nvSpPr>
        <p:spPr/>
        <p:txBody>
          <a:bodyPr/>
          <a:lstStyle/>
          <a:p>
            <a:pPr>
              <a:spcAft>
                <a:spcPts val="1200"/>
              </a:spcAft>
            </a:pPr>
            <a:r>
              <a:rPr lang="en-US" sz="2800" dirty="0" smtClean="0"/>
              <a:t>Allows students </a:t>
            </a:r>
            <a:r>
              <a:rPr lang="en-US" sz="2800" dirty="0"/>
              <a:t>to download their loan, </a:t>
            </a:r>
            <a:r>
              <a:rPr lang="en-US" sz="2800" dirty="0" smtClean="0"/>
              <a:t>grant, </a:t>
            </a:r>
            <a:r>
              <a:rPr lang="en-US" sz="2800" dirty="0"/>
              <a:t>and aid overpayment history </a:t>
            </a:r>
            <a:endParaRPr lang="en-US" sz="2800" dirty="0" smtClean="0"/>
          </a:p>
          <a:p>
            <a:pPr>
              <a:spcAft>
                <a:spcPts val="1200"/>
              </a:spcAft>
            </a:pPr>
            <a:r>
              <a:rPr lang="en-US" sz="2800" dirty="0" smtClean="0"/>
              <a:t>Available on </a:t>
            </a:r>
            <a:r>
              <a:rPr lang="en-US" sz="2800" dirty="0"/>
              <a:t>the NSLDS Student Access (SA</a:t>
            </a:r>
            <a:r>
              <a:rPr lang="en-US" sz="2800" dirty="0" smtClean="0"/>
              <a:t>) website</a:t>
            </a:r>
            <a:endParaRPr lang="en-US" sz="2800" dirty="0"/>
          </a:p>
          <a:p>
            <a:r>
              <a:rPr lang="en-US" sz="2800" dirty="0" smtClean="0"/>
              <a:t>Download available in text version only</a:t>
            </a:r>
            <a:endParaRPr lang="en-US" sz="2800" dirty="0"/>
          </a:p>
          <a:p>
            <a:pPr marL="0" indent="0">
              <a:buNone/>
            </a:pPr>
            <a:endParaRPr lang="en-US" sz="2000" dirty="0"/>
          </a:p>
        </p:txBody>
      </p:sp>
      <p:sp>
        <p:nvSpPr>
          <p:cNvPr id="5" name="Slide Number Placeholder 4"/>
          <p:cNvSpPr>
            <a:spLocks noGrp="1"/>
          </p:cNvSpPr>
          <p:nvPr>
            <p:ph type="sldNum" sz="quarter" idx="12"/>
          </p:nvPr>
        </p:nvSpPr>
        <p:spPr/>
        <p:txBody>
          <a:bodyPr/>
          <a:lstStyle/>
          <a:p>
            <a:fld id="{6D88D7DD-9B19-7A49-BB06-36BA9927445F}" type="slidenum">
              <a:rPr lang="en-US"/>
              <a:pPr/>
              <a:t>4</a:t>
            </a:fld>
            <a:endParaRPr lang="en-US"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81401" y="354365"/>
            <a:ext cx="646998" cy="654974"/>
          </a:xfrm>
          <a:prstGeom prst="rect">
            <a:avLst/>
          </a:prstGeom>
        </p:spPr>
      </p:pic>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191000" y="4373880"/>
            <a:ext cx="4267200" cy="149352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648427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Loan Record Detail Report (LRDR) Updates</a:t>
            </a:r>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3992563"/>
          </a:xfrm>
        </p:spPr>
        <p:txBody>
          <a:bodyPr/>
          <a:lstStyle/>
          <a:p>
            <a:r>
              <a:rPr lang="en-US" sz="2800" dirty="0" smtClean="0">
                <a:solidFill>
                  <a:schemeClr val="tx1">
                    <a:lumMod val="65000"/>
                    <a:lumOff val="35000"/>
                  </a:schemeClr>
                </a:solidFill>
              </a:rPr>
              <a:t>GA/Federal Loan Servicer Code at Calculation</a:t>
            </a:r>
          </a:p>
          <a:p>
            <a:endParaRPr lang="en-US" sz="800" dirty="0">
              <a:solidFill>
                <a:schemeClr val="tx1">
                  <a:lumMod val="65000"/>
                  <a:lumOff val="35000"/>
                </a:schemeClr>
              </a:solidFill>
            </a:endParaRPr>
          </a:p>
          <a:p>
            <a:pPr lvl="1"/>
            <a:r>
              <a:rPr lang="en-US" sz="2400" dirty="0" smtClean="0">
                <a:solidFill>
                  <a:schemeClr val="tx1">
                    <a:lumMod val="65000"/>
                    <a:lumOff val="35000"/>
                  </a:schemeClr>
                </a:solidFill>
              </a:rPr>
              <a:t>NSLDS</a:t>
            </a:r>
            <a:r>
              <a:rPr lang="en-US" sz="2400" dirty="0" smtClean="0"/>
              <a:t> is adding a new field to the LRDR to identify the Guaranty Agency (GA) or Federal Loan Servicer which held the loan at the time the Cohort was calculated</a:t>
            </a:r>
          </a:p>
          <a:p>
            <a:pPr lvl="1"/>
            <a:endParaRPr lang="en-US" sz="800" dirty="0" smtClean="0"/>
          </a:p>
          <a:p>
            <a:pPr lvl="1"/>
            <a:r>
              <a:rPr lang="en-US" sz="2400" dirty="0" smtClean="0"/>
              <a:t>This field is being added to better direct a potential challenge or appeal to the proper data manager</a:t>
            </a:r>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40</a:t>
            </a:fld>
            <a:endParaRPr lang="en-US" dirty="0"/>
          </a:p>
        </p:txBody>
      </p:sp>
    </p:spTree>
    <p:extLst>
      <p:ext uri="{BB962C8B-B14F-4D97-AF65-F5344CB8AC3E}">
        <p14:creationId xmlns="" xmlns:p14="http://schemas.microsoft.com/office/powerpoint/2010/main" val="1917514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Loan Record Detail Report (LRDR) Updates</a:t>
            </a:r>
            <a:r>
              <a:rPr lang="en-US" dirty="0" smtClean="0"/>
              <a:t/>
            </a:r>
            <a:br>
              <a:rPr lang="en-US" dirty="0" smtClean="0"/>
            </a:br>
            <a:endParaRPr lang="en-US" dirty="0"/>
          </a:p>
        </p:txBody>
      </p:sp>
      <p:sp>
        <p:nvSpPr>
          <p:cNvPr id="3" name="Content Placeholder 2"/>
          <p:cNvSpPr>
            <a:spLocks noGrp="1"/>
          </p:cNvSpPr>
          <p:nvPr>
            <p:ph idx="1"/>
          </p:nvPr>
        </p:nvSpPr>
        <p:spPr>
          <a:xfrm>
            <a:off x="533400" y="1371600"/>
            <a:ext cx="8229600" cy="4876800"/>
          </a:xfrm>
        </p:spPr>
        <p:txBody>
          <a:bodyPr/>
          <a:lstStyle/>
          <a:p>
            <a:r>
              <a:rPr lang="en-US" sz="2800" dirty="0" smtClean="0"/>
              <a:t>Record layouts will be updated for the following reports:</a:t>
            </a:r>
          </a:p>
          <a:p>
            <a:pPr lvl="2">
              <a:spcBef>
                <a:spcPts val="1200"/>
              </a:spcBef>
            </a:pPr>
            <a:r>
              <a:rPr lang="en-US" sz="2000" dirty="0"/>
              <a:t>24-Month School Repayment Information Loan Record Detail Report (DRC015) </a:t>
            </a:r>
            <a:endParaRPr lang="en-US" sz="2000" dirty="0" smtClean="0"/>
          </a:p>
          <a:p>
            <a:pPr lvl="2">
              <a:spcBef>
                <a:spcPts val="1200"/>
              </a:spcBef>
            </a:pPr>
            <a:r>
              <a:rPr lang="en-US" sz="2000" dirty="0"/>
              <a:t>36-Month School Repayment Information Loan Record Detail Report (DRC016) </a:t>
            </a:r>
            <a:endParaRPr lang="en-US" sz="2000" dirty="0" smtClean="0"/>
          </a:p>
          <a:p>
            <a:pPr lvl="2">
              <a:spcBef>
                <a:spcPts val="1200"/>
              </a:spcBef>
            </a:pPr>
            <a:r>
              <a:rPr lang="en-US" sz="2000" dirty="0"/>
              <a:t>School Cohort Default Rate History Report (DRC035) </a:t>
            </a:r>
            <a:endParaRPr lang="en-US" sz="2000" dirty="0" smtClean="0"/>
          </a:p>
          <a:p>
            <a:pPr lvl="2">
              <a:spcBef>
                <a:spcPts val="1200"/>
              </a:spcBef>
            </a:pPr>
            <a:r>
              <a:rPr lang="en-US" sz="2000" dirty="0"/>
              <a:t>Lender Cohort Default Rate History Report (DRC045) </a:t>
            </a:r>
            <a:endParaRPr lang="en-US" sz="2000" dirty="0" smtClean="0"/>
          </a:p>
          <a:p>
            <a:pPr lvl="2">
              <a:spcBef>
                <a:spcPts val="1200"/>
              </a:spcBef>
            </a:pPr>
            <a:r>
              <a:rPr lang="en-US" sz="2000" dirty="0"/>
              <a:t>Servicer Cohort Default Rate History Report (DRC050) </a:t>
            </a:r>
            <a:endParaRPr lang="en-US" sz="2000" dirty="0" smtClean="0"/>
          </a:p>
          <a:p>
            <a:pPr lvl="2">
              <a:spcBef>
                <a:spcPts val="1200"/>
              </a:spcBef>
            </a:pPr>
            <a:r>
              <a:rPr lang="en-US" sz="2000" dirty="0"/>
              <a:t>GA Cohort Default Rate History Report (DRC040)</a:t>
            </a:r>
            <a:endParaRPr lang="en-US" sz="2000" dirty="0" smtClean="0"/>
          </a:p>
          <a:p>
            <a:pPr marL="230188" lvl="1" indent="0">
              <a:buNone/>
            </a:pPr>
            <a:endParaRPr lang="en-US" dirty="0"/>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41</a:t>
            </a:fld>
            <a:endParaRPr lang="en-US" dirty="0"/>
          </a:p>
        </p:txBody>
      </p:sp>
    </p:spTree>
    <p:extLst>
      <p:ext uri="{BB962C8B-B14F-4D97-AF65-F5344CB8AC3E}">
        <p14:creationId xmlns="" xmlns:p14="http://schemas.microsoft.com/office/powerpoint/2010/main" val="3287881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Portfolio Report (SCHPR1) </a:t>
            </a:r>
          </a:p>
        </p:txBody>
      </p:sp>
      <p:sp>
        <p:nvSpPr>
          <p:cNvPr id="3" name="Content Placeholder 2"/>
          <p:cNvSpPr>
            <a:spLocks noGrp="1"/>
          </p:cNvSpPr>
          <p:nvPr>
            <p:ph idx="1"/>
          </p:nvPr>
        </p:nvSpPr>
        <p:spPr>
          <a:xfrm>
            <a:off x="533400" y="1371600"/>
            <a:ext cx="8229600" cy="4525963"/>
          </a:xfrm>
        </p:spPr>
        <p:txBody>
          <a:bodyPr/>
          <a:lstStyle/>
          <a:p>
            <a:r>
              <a:rPr lang="en-US" sz="3200" dirty="0" smtClean="0"/>
              <a:t>This “all purpose” report provides </a:t>
            </a:r>
            <a:r>
              <a:rPr lang="en-US" sz="3200" dirty="0"/>
              <a:t>details on borrowers in your current loan </a:t>
            </a:r>
            <a:r>
              <a:rPr lang="en-US" sz="3200" dirty="0" smtClean="0"/>
              <a:t>portfolio</a:t>
            </a:r>
          </a:p>
          <a:p>
            <a:pPr>
              <a:buNone/>
            </a:pPr>
            <a:endParaRPr lang="en-US" sz="2800" dirty="0"/>
          </a:p>
          <a:p>
            <a:pPr lvl="1"/>
            <a:r>
              <a:rPr lang="en-US" sz="2400" dirty="0"/>
              <a:t>Based on loan repayment begin date</a:t>
            </a:r>
          </a:p>
          <a:p>
            <a:pPr lvl="1"/>
            <a:r>
              <a:rPr lang="en-US" sz="2400" dirty="0"/>
              <a:t>If your school has merged, previous school codes are included</a:t>
            </a:r>
          </a:p>
          <a:p>
            <a:pPr lvl="1"/>
            <a:r>
              <a:rPr lang="en-US" sz="2400" dirty="0"/>
              <a:t>Available in </a:t>
            </a:r>
            <a:r>
              <a:rPr lang="en-US" sz="2400" i="1" dirty="0"/>
              <a:t>extract </a:t>
            </a:r>
            <a:r>
              <a:rPr lang="en-US" sz="2400" dirty="0" smtClean="0"/>
              <a:t>only</a:t>
            </a:r>
          </a:p>
          <a:p>
            <a:pPr marL="230188" lvl="1" indent="0">
              <a:buNone/>
            </a:pPr>
            <a:endParaRPr lang="en-US" sz="800" dirty="0" smtClean="0"/>
          </a:p>
          <a:p>
            <a:pPr>
              <a:buNone/>
            </a:pPr>
            <a:endParaRPr lang="en-US" dirty="0"/>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42</a:t>
            </a:fld>
            <a:endParaRPr lang="en-US" dirty="0"/>
          </a:p>
        </p:txBody>
      </p:sp>
    </p:spTree>
    <p:extLst>
      <p:ext uri="{BB962C8B-B14F-4D97-AF65-F5344CB8AC3E}">
        <p14:creationId xmlns="" xmlns:p14="http://schemas.microsoft.com/office/powerpoint/2010/main" val="2433708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Portfolio Report (SCHPR1) </a:t>
            </a:r>
          </a:p>
        </p:txBody>
      </p:sp>
      <p:sp>
        <p:nvSpPr>
          <p:cNvPr id="3" name="Content Placeholder 2"/>
          <p:cNvSpPr>
            <a:spLocks noGrp="1"/>
          </p:cNvSpPr>
          <p:nvPr>
            <p:ph idx="1"/>
          </p:nvPr>
        </p:nvSpPr>
        <p:spPr>
          <a:xfrm>
            <a:off x="533400" y="1295400"/>
            <a:ext cx="8229600" cy="4800600"/>
          </a:xfrm>
        </p:spPr>
        <p:txBody>
          <a:bodyPr/>
          <a:lstStyle/>
          <a:p>
            <a:pPr marL="0" indent="0">
              <a:buNone/>
            </a:pPr>
            <a:r>
              <a:rPr lang="en-US" sz="2800" dirty="0"/>
              <a:t>November 2012  - New Data </a:t>
            </a:r>
            <a:r>
              <a:rPr lang="en-US" sz="2800" dirty="0" smtClean="0"/>
              <a:t>Fields</a:t>
            </a:r>
          </a:p>
          <a:p>
            <a:pPr marL="0" indent="0">
              <a:buNone/>
            </a:pPr>
            <a:endParaRPr lang="en-US" sz="800" dirty="0"/>
          </a:p>
          <a:p>
            <a:pPr lvl="1"/>
            <a:r>
              <a:rPr lang="en-US" sz="2400" dirty="0"/>
              <a:t>Addition of </a:t>
            </a:r>
            <a:r>
              <a:rPr lang="en-US" sz="2400" dirty="0" smtClean="0"/>
              <a:t>monthly due date with </a:t>
            </a:r>
            <a:r>
              <a:rPr lang="en-US" sz="2400" dirty="0"/>
              <a:t>repayment plan </a:t>
            </a:r>
            <a:r>
              <a:rPr lang="en-US" sz="2400" dirty="0" smtClean="0"/>
              <a:t>information</a:t>
            </a:r>
          </a:p>
          <a:p>
            <a:pPr lvl="1"/>
            <a:endParaRPr lang="en-US" sz="800" dirty="0"/>
          </a:p>
          <a:p>
            <a:pPr lvl="1"/>
            <a:r>
              <a:rPr lang="en-US" sz="2400" dirty="0"/>
              <a:t>Addition of </a:t>
            </a:r>
            <a:r>
              <a:rPr lang="en-US" sz="2400" dirty="0" smtClean="0"/>
              <a:t>most recent deferment </a:t>
            </a:r>
            <a:r>
              <a:rPr lang="en-US" sz="2400" dirty="0"/>
              <a:t>loan information </a:t>
            </a:r>
          </a:p>
          <a:p>
            <a:pPr lvl="2"/>
            <a:r>
              <a:rPr lang="en-US" sz="2000" dirty="0"/>
              <a:t>Current Deferment Start</a:t>
            </a:r>
          </a:p>
          <a:p>
            <a:pPr lvl="2"/>
            <a:r>
              <a:rPr lang="en-US" sz="2000" dirty="0"/>
              <a:t>Current Deferment Stop</a:t>
            </a:r>
          </a:p>
          <a:p>
            <a:pPr lvl="2"/>
            <a:r>
              <a:rPr lang="en-US" sz="2000" dirty="0"/>
              <a:t>Current Deferment Reason </a:t>
            </a:r>
            <a:r>
              <a:rPr lang="en-US" sz="2000" dirty="0" smtClean="0"/>
              <a:t>Code</a:t>
            </a:r>
          </a:p>
          <a:p>
            <a:pPr lvl="2"/>
            <a:endParaRPr lang="en-US" sz="800" dirty="0"/>
          </a:p>
          <a:p>
            <a:pPr lvl="1"/>
            <a:r>
              <a:rPr lang="en-US" sz="2400" dirty="0"/>
              <a:t>Addition of </a:t>
            </a:r>
            <a:r>
              <a:rPr lang="en-US" sz="2400" dirty="0" smtClean="0"/>
              <a:t>most recent forbearance </a:t>
            </a:r>
            <a:r>
              <a:rPr lang="en-US" sz="2400" dirty="0"/>
              <a:t>loan information</a:t>
            </a:r>
          </a:p>
          <a:p>
            <a:pPr lvl="2"/>
            <a:r>
              <a:rPr lang="en-US" sz="2000" dirty="0"/>
              <a:t>Current Forbearance Start</a:t>
            </a:r>
          </a:p>
          <a:p>
            <a:pPr lvl="2"/>
            <a:r>
              <a:rPr lang="en-US" sz="2000" dirty="0"/>
              <a:t>Current Forbearance Stop</a:t>
            </a:r>
          </a:p>
          <a:p>
            <a:pPr lvl="2"/>
            <a:r>
              <a:rPr lang="en-US" sz="2000" dirty="0"/>
              <a:t>Current Forbearance Reason Code</a:t>
            </a:r>
          </a:p>
          <a:p>
            <a:endParaRPr lang="en-US" dirty="0"/>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43</a:t>
            </a:fld>
            <a:endParaRPr lang="en-US" dirty="0"/>
          </a:p>
        </p:txBody>
      </p:sp>
    </p:spTree>
    <p:extLst>
      <p:ext uri="{BB962C8B-B14F-4D97-AF65-F5344CB8AC3E}">
        <p14:creationId xmlns="" xmlns:p14="http://schemas.microsoft.com/office/powerpoint/2010/main" val="956289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Portfolio Report (SCHPR1) </a:t>
            </a:r>
          </a:p>
        </p:txBody>
      </p:sp>
      <p:sp>
        <p:nvSpPr>
          <p:cNvPr id="3" name="Content Placeholder 2"/>
          <p:cNvSpPr>
            <a:spLocks noGrp="1"/>
          </p:cNvSpPr>
          <p:nvPr>
            <p:ph idx="1"/>
          </p:nvPr>
        </p:nvSpPr>
        <p:spPr>
          <a:xfrm>
            <a:off x="533400" y="1371600"/>
            <a:ext cx="8229600" cy="4525963"/>
          </a:xfrm>
        </p:spPr>
        <p:txBody>
          <a:bodyPr/>
          <a:lstStyle/>
          <a:p>
            <a:pPr marL="0" indent="0">
              <a:buNone/>
            </a:pPr>
            <a:r>
              <a:rPr lang="en-US" sz="2800" dirty="0"/>
              <a:t>November 2012 – Output </a:t>
            </a:r>
            <a:r>
              <a:rPr lang="en-US" sz="2800" dirty="0" smtClean="0"/>
              <a:t>Formats</a:t>
            </a:r>
          </a:p>
          <a:p>
            <a:pPr marL="0" indent="0">
              <a:buNone/>
            </a:pPr>
            <a:endParaRPr lang="en-US" sz="800" dirty="0"/>
          </a:p>
          <a:p>
            <a:r>
              <a:rPr lang="en-US" dirty="0"/>
              <a:t>Fixed Width </a:t>
            </a:r>
          </a:p>
          <a:p>
            <a:pPr lvl="1"/>
            <a:r>
              <a:rPr lang="en-US" dirty="0"/>
              <a:t>Using new Message Class: </a:t>
            </a:r>
          </a:p>
          <a:p>
            <a:pPr marL="449263" lvl="2" indent="0">
              <a:buNone/>
            </a:pPr>
            <a:r>
              <a:rPr lang="en-US" sz="2000" dirty="0"/>
              <a:t>SCHRPFOP - School Portfolio Report - Fixed Width  </a:t>
            </a:r>
            <a:endParaRPr lang="en-US" sz="2000" dirty="0" smtClean="0"/>
          </a:p>
          <a:p>
            <a:pPr marL="449263" lvl="2" indent="0">
              <a:buNone/>
            </a:pPr>
            <a:endParaRPr lang="en-US" sz="800" dirty="0"/>
          </a:p>
          <a:p>
            <a:r>
              <a:rPr lang="en-US" dirty="0"/>
              <a:t>New </a:t>
            </a:r>
            <a:r>
              <a:rPr lang="en-US" dirty="0" smtClean="0"/>
              <a:t>Comma Delimited Format</a:t>
            </a:r>
            <a:endParaRPr lang="en-US" dirty="0"/>
          </a:p>
          <a:p>
            <a:pPr lvl="1"/>
            <a:r>
              <a:rPr lang="en-US" dirty="0"/>
              <a:t>Using new Message Class: </a:t>
            </a:r>
          </a:p>
          <a:p>
            <a:pPr marL="0" lvl="1" indent="0">
              <a:buSzPct val="80000"/>
              <a:buNone/>
            </a:pPr>
            <a:r>
              <a:rPr lang="en-US" dirty="0"/>
              <a:t>	SCHRPCOP - School Portfolio Report - Comma Delimited </a:t>
            </a:r>
            <a:endParaRPr lang="en-US" dirty="0" smtClean="0"/>
          </a:p>
          <a:p>
            <a:pPr marL="0" lvl="1" indent="0">
              <a:buSzPct val="80000"/>
              <a:buNone/>
            </a:pPr>
            <a:endParaRPr lang="en-US" sz="800" dirty="0"/>
          </a:p>
          <a:p>
            <a:r>
              <a:rPr lang="en-US" dirty="0"/>
              <a:t>Both formats </a:t>
            </a:r>
            <a:r>
              <a:rPr lang="en-US" dirty="0" smtClean="0"/>
              <a:t>currently available </a:t>
            </a:r>
            <a:r>
              <a:rPr lang="en-US" dirty="0"/>
              <a:t>for </a:t>
            </a:r>
            <a:r>
              <a:rPr lang="en-US" dirty="0" smtClean="0"/>
              <a:t>on </a:t>
            </a:r>
            <a:r>
              <a:rPr lang="en-US" dirty="0"/>
              <a:t>request report or new scheduled report option</a:t>
            </a:r>
          </a:p>
          <a:p>
            <a:pPr lvl="1"/>
            <a:endParaRPr lang="en-US" dirty="0"/>
          </a:p>
          <a:p>
            <a:pPr lvl="1"/>
            <a:endParaRPr lang="en-US" dirty="0" smtClean="0"/>
          </a:p>
          <a:p>
            <a:pPr lvl="1"/>
            <a:endParaRPr lang="en-US" dirty="0" smtClean="0"/>
          </a:p>
          <a:p>
            <a:endParaRPr lang="en-US" dirty="0"/>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44</a:t>
            </a:fld>
            <a:endParaRPr lang="en-US" dirty="0"/>
          </a:p>
        </p:txBody>
      </p:sp>
    </p:spTree>
    <p:extLst>
      <p:ext uri="{BB962C8B-B14F-4D97-AF65-F5344CB8AC3E}">
        <p14:creationId xmlns="" xmlns:p14="http://schemas.microsoft.com/office/powerpoint/2010/main" val="1401325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Portfolio Report </a:t>
            </a:r>
            <a:r>
              <a:rPr lang="en-US" dirty="0"/>
              <a:t>(SCHPR1)</a:t>
            </a:r>
          </a:p>
        </p:txBody>
      </p:sp>
      <p:sp>
        <p:nvSpPr>
          <p:cNvPr id="3" name="Content Placeholder 2"/>
          <p:cNvSpPr>
            <a:spLocks noGrp="1"/>
          </p:cNvSpPr>
          <p:nvPr>
            <p:ph idx="1"/>
          </p:nvPr>
        </p:nvSpPr>
        <p:spPr>
          <a:xfrm>
            <a:off x="533400" y="1295400"/>
            <a:ext cx="8229600" cy="4648200"/>
          </a:xfrm>
        </p:spPr>
        <p:txBody>
          <a:bodyPr/>
          <a:lstStyle/>
          <a:p>
            <a:pPr marL="0" indent="0">
              <a:buNone/>
            </a:pPr>
            <a:r>
              <a:rPr lang="en-US" sz="2800" dirty="0" smtClean="0"/>
              <a:t>November 2012 - Scheduled </a:t>
            </a:r>
            <a:r>
              <a:rPr lang="en-US" sz="2800" dirty="0"/>
              <a:t>Report </a:t>
            </a:r>
            <a:endParaRPr lang="en-US" sz="2800" dirty="0" smtClean="0"/>
          </a:p>
          <a:p>
            <a:pPr marL="0" indent="0">
              <a:buNone/>
            </a:pPr>
            <a:endParaRPr lang="en-US" sz="800" dirty="0" smtClean="0"/>
          </a:p>
          <a:p>
            <a:r>
              <a:rPr lang="en-US" dirty="0" smtClean="0"/>
              <a:t>Set up to automatically </a:t>
            </a:r>
            <a:r>
              <a:rPr lang="en-US" dirty="0"/>
              <a:t>receive the report at designated times sent via the </a:t>
            </a:r>
            <a:r>
              <a:rPr lang="en-US" dirty="0" smtClean="0"/>
              <a:t>SAIG</a:t>
            </a:r>
          </a:p>
          <a:p>
            <a:endParaRPr lang="en-US" sz="800" dirty="0"/>
          </a:p>
          <a:p>
            <a:pPr>
              <a:defRPr/>
            </a:pPr>
            <a:r>
              <a:rPr lang="en-US" dirty="0" smtClean="0"/>
              <a:t>Establish preferences on the school </a:t>
            </a:r>
            <a:r>
              <a:rPr lang="en-US" dirty="0"/>
              <a:t>profile page</a:t>
            </a:r>
          </a:p>
          <a:p>
            <a:pPr lvl="2">
              <a:defRPr/>
            </a:pPr>
            <a:r>
              <a:rPr lang="en-US" sz="2000" dirty="0" smtClean="0"/>
              <a:t>Set frequency</a:t>
            </a:r>
          </a:p>
          <a:p>
            <a:pPr lvl="3"/>
            <a:r>
              <a:rPr lang="en-US" sz="1600" dirty="0"/>
              <a:t>Bi-Weekly</a:t>
            </a:r>
          </a:p>
          <a:p>
            <a:pPr lvl="3"/>
            <a:r>
              <a:rPr lang="en-US" sz="1600" dirty="0"/>
              <a:t>Monthly</a:t>
            </a:r>
          </a:p>
          <a:p>
            <a:pPr lvl="3"/>
            <a:r>
              <a:rPr lang="en-US" sz="1600" dirty="0" smtClean="0"/>
              <a:t>Quarterly</a:t>
            </a:r>
            <a:endParaRPr lang="en-US" sz="1500" dirty="0"/>
          </a:p>
          <a:p>
            <a:pPr lvl="2">
              <a:defRPr/>
            </a:pPr>
            <a:r>
              <a:rPr lang="en-US" sz="2000" dirty="0"/>
              <a:t>Specify output </a:t>
            </a:r>
            <a:r>
              <a:rPr lang="en-US" sz="2000" dirty="0" smtClean="0"/>
              <a:t>format</a:t>
            </a:r>
          </a:p>
          <a:p>
            <a:pPr lvl="3"/>
            <a:r>
              <a:rPr lang="en-US" sz="1600" dirty="0"/>
              <a:t>Fixed Width</a:t>
            </a:r>
          </a:p>
          <a:p>
            <a:pPr lvl="3"/>
            <a:r>
              <a:rPr lang="en-US" sz="1600" dirty="0"/>
              <a:t>Comma </a:t>
            </a:r>
            <a:r>
              <a:rPr lang="en-US" sz="1600" dirty="0" smtClean="0"/>
              <a:t>Delimited</a:t>
            </a:r>
            <a:endParaRPr lang="en-US" sz="2000" dirty="0"/>
          </a:p>
          <a:p>
            <a:pPr lvl="2">
              <a:defRPr/>
            </a:pPr>
            <a:r>
              <a:rPr lang="en-US" sz="2000" dirty="0"/>
              <a:t>Specify TG </a:t>
            </a:r>
            <a:r>
              <a:rPr lang="en-US" sz="2000" dirty="0" smtClean="0"/>
              <a:t>mailbox</a:t>
            </a:r>
          </a:p>
          <a:p>
            <a:endParaRPr lang="en-US" dirty="0" smtClean="0"/>
          </a:p>
          <a:p>
            <a:endParaRPr lang="en-US" dirty="0"/>
          </a:p>
          <a:p>
            <a:endParaRPr lang="en-US" dirty="0" smtClean="0"/>
          </a:p>
          <a:p>
            <a:endParaRPr lang="en-US" dirty="0"/>
          </a:p>
        </p:txBody>
      </p:sp>
    </p:spTree>
    <p:extLst>
      <p:ext uri="{BB962C8B-B14F-4D97-AF65-F5344CB8AC3E}">
        <p14:creationId xmlns="" xmlns:p14="http://schemas.microsoft.com/office/powerpoint/2010/main" val="408935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Portfolio Report </a:t>
            </a:r>
            <a:r>
              <a:rPr lang="en-US" dirty="0"/>
              <a:t>(SCHPR1)</a:t>
            </a:r>
          </a:p>
        </p:txBody>
      </p:sp>
      <p:sp>
        <p:nvSpPr>
          <p:cNvPr id="3" name="Content Placeholder 2"/>
          <p:cNvSpPr>
            <a:spLocks noGrp="1"/>
          </p:cNvSpPr>
          <p:nvPr>
            <p:ph idx="1"/>
          </p:nvPr>
        </p:nvSpPr>
        <p:spPr>
          <a:xfrm>
            <a:off x="533400" y="1371600"/>
            <a:ext cx="8229600" cy="4525963"/>
          </a:xfrm>
        </p:spPr>
        <p:txBody>
          <a:bodyPr/>
          <a:lstStyle/>
          <a:p>
            <a:r>
              <a:rPr lang="en-US" dirty="0" smtClean="0"/>
              <a:t>The School Portfolio Report, when on request, provides up to three years of data based on dates entered for “date entered repayment begin</a:t>
            </a:r>
            <a:r>
              <a:rPr lang="en-US" dirty="0"/>
              <a:t>” and “date entered repayment </a:t>
            </a:r>
            <a:r>
              <a:rPr lang="en-US" dirty="0" smtClean="0"/>
              <a:t>end” </a:t>
            </a:r>
            <a:endParaRPr lang="en-US" dirty="0"/>
          </a:p>
          <a:p>
            <a:r>
              <a:rPr lang="en-US" dirty="0" smtClean="0"/>
              <a:t>The scheduled School Portfolio Report will provide data three years prior, the current cohort and two years after the current cohort year</a:t>
            </a:r>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 xmlns:p14="http://schemas.microsoft.com/office/powerpoint/2010/main" val="2341369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000" dirty="0" smtClean="0"/>
              <a:t>Upcoming Changes</a:t>
            </a:r>
            <a:endParaRPr lang="en-US" sz="4000" dirty="0"/>
          </a:p>
        </p:txBody>
      </p:sp>
    </p:spTree>
    <p:extLst>
      <p:ext uri="{BB962C8B-B14F-4D97-AF65-F5344CB8AC3E}">
        <p14:creationId xmlns="" xmlns:p14="http://schemas.microsoft.com/office/powerpoint/2010/main" val="3494974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Eligibility Changes</a:t>
            </a:r>
            <a:endParaRPr lang="en-US" dirty="0"/>
          </a:p>
        </p:txBody>
      </p:sp>
      <p:sp>
        <p:nvSpPr>
          <p:cNvPr id="3" name="Content Placeholder 2"/>
          <p:cNvSpPr>
            <a:spLocks noGrp="1"/>
          </p:cNvSpPr>
          <p:nvPr>
            <p:ph idx="1"/>
          </p:nvPr>
        </p:nvSpPr>
        <p:spPr>
          <a:xfrm>
            <a:off x="533400" y="1371600"/>
            <a:ext cx="8229600" cy="4525963"/>
          </a:xfrm>
        </p:spPr>
        <p:txBody>
          <a:bodyPr/>
          <a:lstStyle/>
          <a:p>
            <a:r>
              <a:rPr lang="en-US" sz="2400" dirty="0" smtClean="0"/>
              <a:t>Currently, the NSLDS Aggregate Calculations account for capitalized interest by using the lesser of the Total Disbursed </a:t>
            </a:r>
            <a:r>
              <a:rPr lang="en-US" sz="2400" dirty="0" smtClean="0">
                <a:solidFill>
                  <a:schemeClr val="tx1">
                    <a:lumMod val="65000"/>
                    <a:lumOff val="35000"/>
                  </a:schemeClr>
                </a:solidFill>
              </a:rPr>
              <a:t>Amount, Net Loan Amount, or Outstanding </a:t>
            </a:r>
            <a:r>
              <a:rPr lang="en-US" sz="2400" dirty="0" smtClean="0"/>
              <a:t>Principal Balance on older non-consolidation loans</a:t>
            </a:r>
          </a:p>
          <a:p>
            <a:pPr>
              <a:buNone/>
            </a:pPr>
            <a:endParaRPr lang="en-US" dirty="0" smtClean="0"/>
          </a:p>
          <a:p>
            <a:pPr>
              <a:buNone/>
            </a:pPr>
            <a:endParaRPr lang="en-US" dirty="0" smtClean="0"/>
          </a:p>
        </p:txBody>
      </p:sp>
      <p:sp>
        <p:nvSpPr>
          <p:cNvPr id="5" name="Slide Number Placeholder 4"/>
          <p:cNvSpPr>
            <a:spLocks noGrp="1"/>
          </p:cNvSpPr>
          <p:nvPr>
            <p:ph type="sldNum" sz="quarter" idx="12"/>
          </p:nvPr>
        </p:nvSpPr>
        <p:spPr/>
        <p:txBody>
          <a:bodyPr/>
          <a:lstStyle/>
          <a:p>
            <a:fld id="{6D88D7DD-9B19-7A49-BB06-36BA9927445F}" type="slidenum">
              <a:rPr lang="en-US"/>
              <a:pPr/>
              <a:t>48</a:t>
            </a:fld>
            <a:endParaRPr lang="en-US" dirty="0"/>
          </a:p>
        </p:txBody>
      </p:sp>
      <p:sp>
        <p:nvSpPr>
          <p:cNvPr id="4" name="Rectangle 3"/>
          <p:cNvSpPr/>
          <p:nvPr/>
        </p:nvSpPr>
        <p:spPr>
          <a:xfrm>
            <a:off x="695093" y="5029200"/>
            <a:ext cx="8011510" cy="923330"/>
          </a:xfrm>
          <a:prstGeom prst="rect">
            <a:avLst/>
          </a:prstGeom>
        </p:spPr>
        <p:txBody>
          <a:bodyPr wrap="square">
            <a:spAutoFit/>
          </a:bodyPr>
          <a:lstStyle/>
          <a:p>
            <a:pPr>
              <a:buNone/>
            </a:pPr>
            <a:r>
              <a:rPr lang="en-US" dirty="0" smtClean="0">
                <a:solidFill>
                  <a:schemeClr val="tx1">
                    <a:lumMod val="65000"/>
                    <a:lumOff val="35000"/>
                  </a:schemeClr>
                </a:solidFill>
              </a:rPr>
              <a:t>Reminders:  </a:t>
            </a:r>
          </a:p>
          <a:p>
            <a:pPr>
              <a:buNone/>
            </a:pPr>
            <a:r>
              <a:rPr lang="en-US" b="1" dirty="0" smtClean="0">
                <a:solidFill>
                  <a:schemeClr val="tx1">
                    <a:lumMod val="65000"/>
                    <a:lumOff val="35000"/>
                  </a:schemeClr>
                </a:solidFill>
              </a:rPr>
              <a:t>Net Loan Amount </a:t>
            </a:r>
            <a:r>
              <a:rPr lang="en-US" dirty="0" smtClean="0">
                <a:solidFill>
                  <a:schemeClr val="tx1">
                    <a:lumMod val="65000"/>
                    <a:lumOff val="35000"/>
                  </a:schemeClr>
                </a:solidFill>
              </a:rPr>
              <a:t>= Guarantee/Approved Amount less cancelations less refunds</a:t>
            </a:r>
          </a:p>
          <a:p>
            <a:pPr>
              <a:buNone/>
            </a:pPr>
            <a:r>
              <a:rPr lang="en-US" b="1" dirty="0" smtClean="0">
                <a:solidFill>
                  <a:schemeClr val="tx1">
                    <a:lumMod val="65000"/>
                    <a:lumOff val="35000"/>
                  </a:schemeClr>
                </a:solidFill>
              </a:rPr>
              <a:t>Older loans </a:t>
            </a:r>
            <a:r>
              <a:rPr lang="en-US" dirty="0" smtClean="0">
                <a:solidFill>
                  <a:schemeClr val="tx1">
                    <a:lumMod val="65000"/>
                    <a:lumOff val="35000"/>
                  </a:schemeClr>
                </a:solidFill>
              </a:rPr>
              <a:t>when 90 days + Loan Period End date has passed</a:t>
            </a:r>
            <a:endParaRPr lang="en-US" dirty="0">
              <a:solidFill>
                <a:schemeClr val="tx1">
                  <a:lumMod val="65000"/>
                  <a:lumOff val="35000"/>
                </a:schemeClr>
              </a:solidFill>
            </a:endParaRPr>
          </a:p>
        </p:txBody>
      </p:sp>
      <p:pic>
        <p:nvPicPr>
          <p:cNvPr id="205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82663" y="3276600"/>
            <a:ext cx="6942137"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048000" y="3810000"/>
            <a:ext cx="4876800" cy="2286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 xmlns:p14="http://schemas.microsoft.com/office/powerpoint/2010/main" val="31831595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Updates</a:t>
            </a:r>
            <a:endParaRPr lang="en-US" dirty="0"/>
          </a:p>
        </p:txBody>
      </p:sp>
      <p:sp>
        <p:nvSpPr>
          <p:cNvPr id="3" name="Content Placeholder 2"/>
          <p:cNvSpPr>
            <a:spLocks noGrp="1"/>
          </p:cNvSpPr>
          <p:nvPr>
            <p:ph idx="1"/>
          </p:nvPr>
        </p:nvSpPr>
        <p:spPr>
          <a:xfrm>
            <a:off x="533400" y="1371600"/>
            <a:ext cx="8229600" cy="4525963"/>
          </a:xfrm>
        </p:spPr>
        <p:txBody>
          <a:bodyPr/>
          <a:lstStyle/>
          <a:p>
            <a:r>
              <a:rPr lang="en-US" dirty="0" smtClean="0"/>
              <a:t>Beginning with the 2013-2014 Award Year, NSLDS will subtract the Total Capitalized Interest from the Outstanding Principal Balance </a:t>
            </a:r>
            <a:r>
              <a:rPr lang="en-US" dirty="0" smtClean="0">
                <a:solidFill>
                  <a:schemeClr val="tx1">
                    <a:lumMod val="65000"/>
                    <a:lumOff val="35000"/>
                  </a:schemeClr>
                </a:solidFill>
              </a:rPr>
              <a:t>for comparing to the Total Disbursed Amount on older non-consolidation loans</a:t>
            </a:r>
          </a:p>
          <a:p>
            <a:endParaRPr lang="en-US" sz="800" dirty="0" smtClean="0">
              <a:solidFill>
                <a:schemeClr val="tx1">
                  <a:lumMod val="65000"/>
                  <a:lumOff val="35000"/>
                </a:schemeClr>
              </a:solidFill>
            </a:endParaRPr>
          </a:p>
          <a:p>
            <a:r>
              <a:rPr lang="en-US" dirty="0">
                <a:solidFill>
                  <a:schemeClr val="tx1">
                    <a:lumMod val="65000"/>
                    <a:lumOff val="35000"/>
                  </a:schemeClr>
                </a:solidFill>
              </a:rPr>
              <a:t>L</a:t>
            </a:r>
            <a:r>
              <a:rPr lang="en-US" dirty="0" smtClean="0">
                <a:solidFill>
                  <a:schemeClr val="tx1">
                    <a:lumMod val="65000"/>
                    <a:lumOff val="35000"/>
                  </a:schemeClr>
                </a:solidFill>
              </a:rPr>
              <a:t>esser of the compared amounts used in the Aggregate OPB calculation at the loan level</a:t>
            </a:r>
          </a:p>
          <a:p>
            <a:endParaRPr lang="en-US" sz="800" dirty="0" smtClean="0">
              <a:solidFill>
                <a:schemeClr val="tx1">
                  <a:lumMod val="65000"/>
                  <a:lumOff val="35000"/>
                </a:schemeClr>
              </a:solidFill>
            </a:endParaRPr>
          </a:p>
          <a:p>
            <a:r>
              <a:rPr lang="en-US" dirty="0" smtClean="0"/>
              <a:t>The Total Capitalized Interest field is ONLY reported by Federal Loan Servicers</a:t>
            </a:r>
            <a:endParaRPr lang="en-US" sz="2400" dirty="0"/>
          </a:p>
        </p:txBody>
      </p:sp>
      <p:sp>
        <p:nvSpPr>
          <p:cNvPr id="5" name="Slide Number Placeholder 4"/>
          <p:cNvSpPr>
            <a:spLocks noGrp="1"/>
          </p:cNvSpPr>
          <p:nvPr>
            <p:ph type="sldNum" sz="quarter" idx="12"/>
          </p:nvPr>
        </p:nvSpPr>
        <p:spPr/>
        <p:txBody>
          <a:bodyPr/>
          <a:lstStyle/>
          <a:p>
            <a:fld id="{6D88D7DD-9B19-7A49-BB06-36BA9927445F}" type="slidenum">
              <a:rPr lang="en-US"/>
              <a:pPr/>
              <a:t>49</a:t>
            </a:fld>
            <a:endParaRPr lang="en-US" dirty="0"/>
          </a:p>
        </p:txBody>
      </p:sp>
    </p:spTree>
    <p:extLst>
      <p:ext uri="{BB962C8B-B14F-4D97-AF65-F5344CB8AC3E}">
        <p14:creationId xmlns="" xmlns:p14="http://schemas.microsoft.com/office/powerpoint/2010/main" val="22989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 Review </a:t>
            </a:r>
            <a:r>
              <a:rPr lang="en-US" dirty="0" smtClean="0"/>
              <a:t>Page – SA Site</a:t>
            </a:r>
            <a:endParaRPr lang="en-US" dirty="0"/>
          </a:p>
        </p:txBody>
      </p:sp>
      <p:sp>
        <p:nvSpPr>
          <p:cNvPr id="3" name="Content Placeholder 2"/>
          <p:cNvSpPr>
            <a:spLocks noGrp="1"/>
          </p:cNvSpPr>
          <p:nvPr>
            <p:ph idx="1"/>
          </p:nvPr>
        </p:nvSpPr>
        <p:spPr/>
        <p:txBody>
          <a:bodyPr/>
          <a:lstStyle/>
          <a:p>
            <a:r>
              <a:rPr lang="en-US" sz="2400" dirty="0" smtClean="0"/>
              <a:t>Click to add text</a:t>
            </a:r>
            <a:endParaRPr lang="en-US" sz="2400" dirty="0"/>
          </a:p>
          <a:p>
            <a:pPr lvl="1"/>
            <a:r>
              <a:rPr lang="en-US" sz="2000" dirty="0"/>
              <a:t>Click to add text</a:t>
            </a:r>
          </a:p>
        </p:txBody>
      </p:sp>
      <p:sp>
        <p:nvSpPr>
          <p:cNvPr id="5" name="Slide Number Placeholder 4"/>
          <p:cNvSpPr>
            <a:spLocks noGrp="1"/>
          </p:cNvSpPr>
          <p:nvPr>
            <p:ph type="sldNum" sz="quarter" idx="12"/>
          </p:nvPr>
        </p:nvSpPr>
        <p:spPr/>
        <p:txBody>
          <a:bodyPr/>
          <a:lstStyle/>
          <a:p>
            <a:fld id="{6D88D7DD-9B19-7A49-BB06-36BA9927445F}" type="slidenum">
              <a:rPr lang="en-US"/>
              <a:pPr/>
              <a:t>5</a:t>
            </a:fld>
            <a:endParaRPr lang="en-US" dirty="0"/>
          </a:p>
        </p:txBody>
      </p:sp>
      <p:pic>
        <p:nvPicPr>
          <p:cNvPr id="8"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000" y="1600200"/>
            <a:ext cx="4267200" cy="4419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800599" y="2133600"/>
            <a:ext cx="4029075" cy="584775"/>
          </a:xfrm>
          <a:prstGeom prst="rect">
            <a:avLst/>
          </a:prstGeom>
          <a:noFill/>
        </p:spPr>
        <p:txBody>
          <a:bodyPr wrap="square" rtlCol="0">
            <a:spAutoFit/>
          </a:bodyPr>
          <a:lstStyle/>
          <a:p>
            <a:r>
              <a:rPr lang="en-US" sz="3200" dirty="0" smtClean="0"/>
              <a:t>Page continued…</a:t>
            </a:r>
            <a:endParaRPr lang="en-US" sz="3200" dirty="0"/>
          </a:p>
        </p:txBody>
      </p:sp>
      <p:pic>
        <p:nvPicPr>
          <p:cNvPr id="10"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00600" y="2743200"/>
            <a:ext cx="4029075" cy="3276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982405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Updates</a:t>
            </a:r>
            <a:endParaRPr lang="en-US" dirty="0"/>
          </a:p>
        </p:txBody>
      </p:sp>
      <p:sp>
        <p:nvSpPr>
          <p:cNvPr id="5" name="Slide Number Placeholder 4"/>
          <p:cNvSpPr>
            <a:spLocks noGrp="1"/>
          </p:cNvSpPr>
          <p:nvPr>
            <p:ph type="sldNum" sz="quarter" idx="12"/>
          </p:nvPr>
        </p:nvSpPr>
        <p:spPr/>
        <p:txBody>
          <a:bodyPr/>
          <a:lstStyle/>
          <a:p>
            <a:fld id="{6D88D7DD-9B19-7A49-BB06-36BA9927445F}" type="slidenum">
              <a:rPr lang="en-US"/>
              <a:pPr/>
              <a:t>50</a:t>
            </a:fld>
            <a:endParaRPr lang="en-US" dirty="0"/>
          </a:p>
        </p:txBody>
      </p:sp>
      <p:pic>
        <p:nvPicPr>
          <p:cNvPr id="1026" name="Picture 2" descr="image00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000" y="1447800"/>
            <a:ext cx="6934200"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descr="image00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133600" y="3143250"/>
            <a:ext cx="5876925" cy="195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ounded Rectangle 2"/>
          <p:cNvSpPr/>
          <p:nvPr/>
        </p:nvSpPr>
        <p:spPr>
          <a:xfrm>
            <a:off x="2438400" y="1828800"/>
            <a:ext cx="4876800" cy="261937"/>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3733800" y="4572000"/>
            <a:ext cx="4191000" cy="2286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918889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Unusual Enrollment History</a:t>
            </a:r>
            <a:endParaRPr lang="en-US" dirty="0"/>
          </a:p>
        </p:txBody>
      </p:sp>
      <p:sp>
        <p:nvSpPr>
          <p:cNvPr id="3" name="Content Placeholder 2"/>
          <p:cNvSpPr>
            <a:spLocks noGrp="1"/>
          </p:cNvSpPr>
          <p:nvPr>
            <p:ph idx="1"/>
          </p:nvPr>
        </p:nvSpPr>
        <p:spPr>
          <a:xfrm>
            <a:off x="509752" y="1371600"/>
            <a:ext cx="8229600" cy="4525963"/>
          </a:xfrm>
        </p:spPr>
        <p:txBody>
          <a:bodyPr/>
          <a:lstStyle/>
          <a:p>
            <a:r>
              <a:rPr lang="en-US" dirty="0" smtClean="0"/>
              <a:t>NSLDS will begin monitoring Pell Grant Award History of students starting with the 2013-2014 Award Year</a:t>
            </a:r>
          </a:p>
          <a:p>
            <a:endParaRPr lang="en-US" sz="800" dirty="0" smtClean="0"/>
          </a:p>
          <a:p>
            <a:r>
              <a:rPr lang="en-US" dirty="0" smtClean="0"/>
              <a:t>Unusual patterns of Pell award history, as defined by the Department, will be identified on NSLDS</a:t>
            </a:r>
          </a:p>
          <a:p>
            <a:endParaRPr lang="en-US" sz="800" dirty="0" smtClean="0"/>
          </a:p>
          <a:p>
            <a:r>
              <a:rPr lang="en-US" dirty="0" smtClean="0"/>
              <a:t>New pre-screening indicators and post-screening reason codes will be transmitted </a:t>
            </a:r>
            <a:r>
              <a:rPr lang="en-US" dirty="0"/>
              <a:t>to CPS for inclusion on </a:t>
            </a:r>
            <a:r>
              <a:rPr lang="en-US" dirty="0" smtClean="0"/>
              <a:t>the ISIR alerting schools to unusual or </a:t>
            </a:r>
            <a:r>
              <a:rPr lang="en-US" dirty="0"/>
              <a:t>questionable award </a:t>
            </a:r>
            <a:r>
              <a:rPr lang="en-US" dirty="0" smtClean="0"/>
              <a:t>history</a:t>
            </a:r>
          </a:p>
          <a:p>
            <a:endParaRPr lang="en-US" sz="800" dirty="0" smtClean="0"/>
          </a:p>
          <a:p>
            <a:r>
              <a:rPr lang="en-US" dirty="0" smtClean="0"/>
              <a:t>It will be identified </a:t>
            </a:r>
            <a:r>
              <a:rPr lang="en-US" dirty="0"/>
              <a:t>by a new </a:t>
            </a:r>
            <a:r>
              <a:rPr lang="en-US" dirty="0" smtClean="0"/>
              <a:t>indicator and </a:t>
            </a:r>
            <a:r>
              <a:rPr lang="en-US" dirty="0"/>
              <a:t>comment codes  outlining the necessary action for </a:t>
            </a:r>
            <a:r>
              <a:rPr lang="en-US" dirty="0" smtClean="0"/>
              <a:t>resolution</a:t>
            </a:r>
            <a:endParaRPr lang="en-US" dirty="0"/>
          </a:p>
          <a:p>
            <a:endParaRPr lang="en-US" sz="2000" dirty="0"/>
          </a:p>
        </p:txBody>
      </p:sp>
      <p:sp>
        <p:nvSpPr>
          <p:cNvPr id="5" name="Slide Number Placeholder 4"/>
          <p:cNvSpPr>
            <a:spLocks noGrp="1"/>
          </p:cNvSpPr>
          <p:nvPr>
            <p:ph type="sldNum" sz="quarter" idx="12"/>
          </p:nvPr>
        </p:nvSpPr>
        <p:spPr/>
        <p:txBody>
          <a:bodyPr/>
          <a:lstStyle/>
          <a:p>
            <a:fld id="{6D88D7DD-9B19-7A49-BB06-36BA9927445F}" type="slidenum">
              <a:rPr lang="en-US"/>
              <a:pPr/>
              <a:t>51</a:t>
            </a:fld>
            <a:endParaRPr lang="en-US" dirty="0"/>
          </a:p>
        </p:txBody>
      </p:sp>
    </p:spTree>
    <p:extLst>
      <p:ext uri="{BB962C8B-B14F-4D97-AF65-F5344CB8AC3E}">
        <p14:creationId xmlns="" xmlns:p14="http://schemas.microsoft.com/office/powerpoint/2010/main" val="1233606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Counseling</a:t>
            </a:r>
            <a:endParaRPr lang="en-US" dirty="0"/>
          </a:p>
        </p:txBody>
      </p:sp>
      <p:sp>
        <p:nvSpPr>
          <p:cNvPr id="3" name="Content Placeholder 2"/>
          <p:cNvSpPr>
            <a:spLocks noGrp="1"/>
          </p:cNvSpPr>
          <p:nvPr>
            <p:ph idx="1"/>
          </p:nvPr>
        </p:nvSpPr>
        <p:spPr>
          <a:xfrm>
            <a:off x="533400" y="1371600"/>
            <a:ext cx="8229600" cy="4525963"/>
          </a:xfrm>
        </p:spPr>
        <p:txBody>
          <a:bodyPr/>
          <a:lstStyle/>
          <a:p>
            <a:r>
              <a:rPr lang="en-US" dirty="0" smtClean="0"/>
              <a:t>Online loan exit counseling is moving from NSLDS to www.studentloans.gov in the spring of 2013</a:t>
            </a:r>
          </a:p>
          <a:p>
            <a:endParaRPr lang="en-US" sz="800" dirty="0" smtClean="0"/>
          </a:p>
          <a:p>
            <a:r>
              <a:rPr lang="en-US" dirty="0" smtClean="0"/>
              <a:t>NSLDS will continue to store exit counseling completion data and send out exit counseling reports to schools, loan holders, and loan servicers</a:t>
            </a:r>
          </a:p>
          <a:p>
            <a:endParaRPr lang="en-US" sz="800" dirty="0" smtClean="0"/>
          </a:p>
          <a:p>
            <a:r>
              <a:rPr lang="en-US" sz="2400" dirty="0" smtClean="0"/>
              <a:t>TEACH exit counseling will remain on NSLDS</a:t>
            </a:r>
          </a:p>
          <a:p>
            <a:endParaRPr lang="en-US" sz="800" dirty="0" smtClean="0"/>
          </a:p>
          <a:p>
            <a:r>
              <a:rPr lang="en-US" dirty="0" smtClean="0"/>
              <a:t>For more information about online counseling on www.studentloans.gov, please visit the COD session on Counseling Products</a:t>
            </a:r>
            <a:endParaRPr lang="en-US" sz="2400" dirty="0"/>
          </a:p>
        </p:txBody>
      </p:sp>
      <p:sp>
        <p:nvSpPr>
          <p:cNvPr id="5" name="Slide Number Placeholder 4"/>
          <p:cNvSpPr>
            <a:spLocks noGrp="1"/>
          </p:cNvSpPr>
          <p:nvPr>
            <p:ph type="sldNum" sz="quarter" idx="12"/>
          </p:nvPr>
        </p:nvSpPr>
        <p:spPr/>
        <p:txBody>
          <a:bodyPr/>
          <a:lstStyle/>
          <a:p>
            <a:fld id="{6D88D7DD-9B19-7A49-BB06-36BA9927445F}" type="slidenum">
              <a:rPr lang="en-US"/>
              <a:pPr/>
              <a:t>52</a:t>
            </a:fld>
            <a:endParaRPr lang="en-US" dirty="0"/>
          </a:p>
        </p:txBody>
      </p:sp>
    </p:spTree>
    <p:extLst>
      <p:ext uri="{BB962C8B-B14F-4D97-AF65-F5344CB8AC3E}">
        <p14:creationId xmlns="" xmlns:p14="http://schemas.microsoft.com/office/powerpoint/2010/main" val="20877170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08" y="414325"/>
            <a:ext cx="8554162" cy="647698"/>
          </a:xfrm>
        </p:spPr>
        <p:txBody>
          <a:bodyPr/>
          <a:lstStyle/>
          <a:p>
            <a:r>
              <a:rPr lang="en-US" sz="3400" dirty="0" smtClean="0"/>
              <a:t>Borrower Demographic </a:t>
            </a:r>
            <a:r>
              <a:rPr lang="en-US" sz="3400" smtClean="0"/>
              <a:t>Report  </a:t>
            </a:r>
            <a:r>
              <a:rPr lang="en-US" dirty="0" smtClean="0"/>
              <a:t/>
            </a:r>
            <a:br>
              <a:rPr lang="en-US" dirty="0" smtClean="0"/>
            </a:br>
            <a:endParaRPr lang="en-US" dirty="0"/>
          </a:p>
        </p:txBody>
      </p:sp>
      <p:sp>
        <p:nvSpPr>
          <p:cNvPr id="3" name="Content Placeholder 2"/>
          <p:cNvSpPr>
            <a:spLocks noGrp="1"/>
          </p:cNvSpPr>
          <p:nvPr>
            <p:ph idx="1"/>
          </p:nvPr>
        </p:nvSpPr>
        <p:spPr>
          <a:xfrm>
            <a:off x="488283" y="1447800"/>
            <a:ext cx="8229600" cy="4678363"/>
          </a:xfrm>
        </p:spPr>
        <p:txBody>
          <a:bodyPr/>
          <a:lstStyle/>
          <a:p>
            <a:r>
              <a:rPr lang="en-US" dirty="0" smtClean="0"/>
              <a:t>This report will provide demographic information on borrowers in your school’s portfolio</a:t>
            </a:r>
          </a:p>
          <a:p>
            <a:endParaRPr lang="en-US" sz="800" dirty="0" smtClean="0"/>
          </a:p>
          <a:p>
            <a:r>
              <a:rPr lang="en-US" dirty="0" smtClean="0"/>
              <a:t>Report will include:</a:t>
            </a:r>
          </a:p>
          <a:p>
            <a:pPr lvl="1"/>
            <a:r>
              <a:rPr lang="en-US" dirty="0" smtClean="0"/>
              <a:t>Borrower contact information (address, phone and e-mail) reported by Federal Loan Servicers and by the school through the Enrollment Reporting process</a:t>
            </a:r>
          </a:p>
          <a:p>
            <a:pPr lvl="1"/>
            <a:r>
              <a:rPr lang="en-US" dirty="0" smtClean="0"/>
              <a:t>Contact information, reference, next of kin and employment information provided by the borrower in Exit Counseling </a:t>
            </a:r>
          </a:p>
          <a:p>
            <a:pPr lvl="1"/>
            <a:endParaRPr lang="en-US" sz="800" dirty="0" smtClean="0"/>
          </a:p>
          <a:p>
            <a:r>
              <a:rPr lang="en-US" dirty="0" smtClean="0"/>
              <a:t>This report will be available for request in </a:t>
            </a:r>
            <a:r>
              <a:rPr lang="en-US" i="1" dirty="0"/>
              <a:t>extract </a:t>
            </a:r>
            <a:r>
              <a:rPr lang="en-US" i="1" dirty="0" smtClean="0"/>
              <a:t>format </a:t>
            </a:r>
            <a:r>
              <a:rPr lang="en-US" dirty="0" smtClean="0"/>
              <a:t>only</a:t>
            </a:r>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53</a:t>
            </a:fld>
            <a:endParaRPr lang="en-US" dirty="0"/>
          </a:p>
        </p:txBody>
      </p:sp>
    </p:spTree>
    <p:extLst>
      <p:ext uri="{BB962C8B-B14F-4D97-AF65-F5344CB8AC3E}">
        <p14:creationId xmlns="" xmlns:p14="http://schemas.microsoft.com/office/powerpoint/2010/main" val="896207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Using 3</a:t>
            </a:r>
            <a:r>
              <a:rPr lang="en-US" sz="3600" baseline="30000" dirty="0" smtClean="0"/>
              <a:t>rd</a:t>
            </a:r>
            <a:r>
              <a:rPr lang="en-US" sz="3600" dirty="0" smtClean="0"/>
              <a:t> Party Servicers</a:t>
            </a:r>
            <a:endParaRPr lang="en-US" sz="3600" dirty="0"/>
          </a:p>
        </p:txBody>
      </p:sp>
      <p:sp>
        <p:nvSpPr>
          <p:cNvPr id="3" name="Content Placeholder 2"/>
          <p:cNvSpPr>
            <a:spLocks noGrp="1"/>
          </p:cNvSpPr>
          <p:nvPr>
            <p:ph idx="1"/>
          </p:nvPr>
        </p:nvSpPr>
        <p:spPr>
          <a:xfrm>
            <a:off x="533400" y="1371600"/>
            <a:ext cx="8229600" cy="4525963"/>
          </a:xfrm>
        </p:spPr>
        <p:txBody>
          <a:bodyPr/>
          <a:lstStyle/>
          <a:p>
            <a:r>
              <a:rPr lang="en-US" dirty="0" smtClean="0"/>
              <a:t>Schools using a 3</a:t>
            </a:r>
            <a:r>
              <a:rPr lang="en-US" baseline="30000" dirty="0" smtClean="0"/>
              <a:t>rd</a:t>
            </a:r>
            <a:r>
              <a:rPr lang="en-US" dirty="0" smtClean="0"/>
              <a:t> Party Servicer for any functionality requiring NSLDS usage is required to report that relationship to FSA</a:t>
            </a:r>
          </a:p>
          <a:p>
            <a:pPr lvl="1"/>
            <a:r>
              <a:rPr lang="en-US" sz="1800" dirty="0" smtClean="0"/>
              <a:t>All 3</a:t>
            </a:r>
            <a:r>
              <a:rPr lang="en-US" sz="1800" baseline="30000" dirty="0" smtClean="0"/>
              <a:t>rd</a:t>
            </a:r>
            <a:r>
              <a:rPr lang="en-US" sz="1800" dirty="0" smtClean="0"/>
              <a:t> Party Servicers </a:t>
            </a:r>
            <a:r>
              <a:rPr lang="en-US" sz="1800" u="sng" dirty="0" smtClean="0"/>
              <a:t>must</a:t>
            </a:r>
            <a:r>
              <a:rPr lang="en-US" sz="1800" dirty="0" smtClean="0"/>
              <a:t> be noted on your ECAR, including enrollment reporting servicers</a:t>
            </a:r>
          </a:p>
          <a:p>
            <a:pPr lvl="1"/>
            <a:r>
              <a:rPr lang="en-US" sz="1800" dirty="0" smtClean="0"/>
              <a:t>To add a servicer, use the E-App Web site at </a:t>
            </a:r>
            <a:r>
              <a:rPr lang="en-US" sz="1800" u="sng" dirty="0">
                <a:hlinkClick r:id="rId3"/>
              </a:rPr>
              <a:t>http://</a:t>
            </a:r>
            <a:r>
              <a:rPr lang="en-US" sz="1800" u="sng" dirty="0" smtClean="0">
                <a:hlinkClick r:id="rId3"/>
              </a:rPr>
              <a:t>eligcert.ed.gov</a:t>
            </a:r>
            <a:endParaRPr lang="en-US" sz="1800" u="sng" dirty="0" smtClean="0"/>
          </a:p>
          <a:p>
            <a:pPr lvl="1"/>
            <a:endParaRPr lang="en-US" sz="800" u="sng" dirty="0" smtClean="0"/>
          </a:p>
          <a:p>
            <a:r>
              <a:rPr lang="en-US" dirty="0" smtClean="0"/>
              <a:t>Each school is responsible for ensuring that any data received from NSLDS by either the school or its 3</a:t>
            </a:r>
            <a:r>
              <a:rPr lang="en-US" baseline="30000" dirty="0" smtClean="0"/>
              <a:t>rd</a:t>
            </a:r>
            <a:r>
              <a:rPr lang="en-US" dirty="0" smtClean="0"/>
              <a:t> Party Servicer is adequately protected and secured</a:t>
            </a:r>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54</a:t>
            </a:fld>
            <a:endParaRPr lang="en-US" dirty="0"/>
          </a:p>
        </p:txBody>
      </p:sp>
    </p:spTree>
    <p:extLst>
      <p:ext uri="{BB962C8B-B14F-4D97-AF65-F5344CB8AC3E}">
        <p14:creationId xmlns="" xmlns:p14="http://schemas.microsoft.com/office/powerpoint/2010/main" val="3388719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sz="2400" dirty="0"/>
          </a:p>
          <a:p>
            <a:pPr marL="230188" lvl="1" indent="0">
              <a:buNone/>
            </a:pPr>
            <a:endParaRPr lang="en-US" sz="2000" dirty="0"/>
          </a:p>
        </p:txBody>
      </p:sp>
      <p:pic>
        <p:nvPicPr>
          <p:cNvPr id="1026" name="Picture 2" descr="C:\Users\Joe.Aiello\Desktop\Question-and-Answer.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143250" y="1952625"/>
            <a:ext cx="2857500" cy="2952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40984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NSLDS Contact Information	</a:t>
            </a:r>
            <a:endParaRPr lang="en-US" dirty="0"/>
          </a:p>
        </p:txBody>
      </p:sp>
      <p:sp>
        <p:nvSpPr>
          <p:cNvPr id="3" name="Content Placeholder 2"/>
          <p:cNvSpPr>
            <a:spLocks noGrp="1"/>
          </p:cNvSpPr>
          <p:nvPr>
            <p:ph idx="1"/>
          </p:nvPr>
        </p:nvSpPr>
        <p:spPr/>
        <p:txBody>
          <a:bodyPr/>
          <a:lstStyle/>
          <a:p>
            <a:pPr marL="0" indent="0">
              <a:buNone/>
            </a:pPr>
            <a:r>
              <a:rPr lang="en-US" sz="3600" dirty="0"/>
              <a:t>NSLDS Customer Support </a:t>
            </a:r>
            <a:r>
              <a:rPr lang="en-US" sz="3600" dirty="0" smtClean="0"/>
              <a:t>Center</a:t>
            </a:r>
            <a:r>
              <a:rPr lang="en-US" sz="2800" dirty="0" smtClean="0"/>
              <a:t/>
            </a:r>
            <a:br>
              <a:rPr lang="en-US" sz="2800" dirty="0" smtClean="0"/>
            </a:br>
            <a:endParaRPr lang="en-US" sz="2800" dirty="0"/>
          </a:p>
          <a:p>
            <a:pPr marL="460375" lvl="2" indent="0">
              <a:buNone/>
              <a:defRPr/>
            </a:pPr>
            <a:r>
              <a:rPr lang="en-US" sz="3200" dirty="0"/>
              <a:t> </a:t>
            </a:r>
            <a:r>
              <a:rPr lang="en-US" sz="3400" dirty="0" smtClean="0"/>
              <a:t>Phone: 800-999-8219</a:t>
            </a:r>
            <a:endParaRPr lang="en-US" sz="3400" dirty="0"/>
          </a:p>
          <a:p>
            <a:pPr marL="460375" lvl="2" indent="0">
              <a:buNone/>
              <a:defRPr/>
            </a:pPr>
            <a:r>
              <a:rPr lang="en-US" sz="3400" dirty="0"/>
              <a:t> </a:t>
            </a:r>
            <a:r>
              <a:rPr lang="en-US" sz="3400" dirty="0" smtClean="0"/>
              <a:t>Toll: 785-838-2141 </a:t>
            </a:r>
            <a:endParaRPr lang="en-US" sz="3400" dirty="0"/>
          </a:p>
          <a:p>
            <a:pPr marL="460375" lvl="2" indent="0">
              <a:buNone/>
              <a:defRPr/>
            </a:pPr>
            <a:r>
              <a:rPr lang="en-US" sz="3400" dirty="0"/>
              <a:t> </a:t>
            </a:r>
            <a:r>
              <a:rPr lang="en-US" sz="3400" dirty="0" smtClean="0"/>
              <a:t>Fax: 785-838-2154</a:t>
            </a:r>
            <a:endParaRPr lang="en-US" sz="3400" dirty="0"/>
          </a:p>
          <a:p>
            <a:pPr marL="460375" lvl="2" indent="0">
              <a:buNone/>
              <a:defRPr/>
            </a:pPr>
            <a:r>
              <a:rPr lang="en-US" sz="3400" dirty="0"/>
              <a:t> </a:t>
            </a:r>
            <a:r>
              <a:rPr lang="en-US" sz="3400" dirty="0" smtClean="0"/>
              <a:t>Web: www.nsldsfap.ed.gov</a:t>
            </a:r>
            <a:endParaRPr lang="en-US" sz="3400" dirty="0"/>
          </a:p>
          <a:p>
            <a:pPr marL="460375" lvl="2" indent="0">
              <a:buNone/>
              <a:defRPr/>
            </a:pPr>
            <a:r>
              <a:rPr lang="en-US" sz="3400" dirty="0"/>
              <a:t> </a:t>
            </a:r>
            <a:r>
              <a:rPr lang="en-US" sz="3400" dirty="0" smtClean="0"/>
              <a:t>E-mail: nslds@ed.gov</a:t>
            </a:r>
            <a:endParaRPr lang="en-US" sz="3400" dirty="0"/>
          </a:p>
          <a:p>
            <a:pPr marL="0" indent="0">
              <a:buNone/>
            </a:pPr>
            <a:endParaRPr lang="en-US" sz="2000" dirty="0"/>
          </a:p>
        </p:txBody>
      </p:sp>
      <p:sp>
        <p:nvSpPr>
          <p:cNvPr id="5" name="Slide Number Placeholder 4"/>
          <p:cNvSpPr>
            <a:spLocks noGrp="1"/>
          </p:cNvSpPr>
          <p:nvPr>
            <p:ph type="sldNum" sz="quarter" idx="12"/>
          </p:nvPr>
        </p:nvSpPr>
        <p:spPr/>
        <p:txBody>
          <a:bodyPr/>
          <a:lstStyle/>
          <a:p>
            <a:fld id="{6D88D7DD-9B19-7A49-BB06-36BA9927445F}" type="slidenum">
              <a:rPr lang="en-US"/>
              <a:pPr/>
              <a:t>56</a:t>
            </a:fld>
            <a:endParaRPr lang="en-US" dirty="0"/>
          </a:p>
        </p:txBody>
      </p:sp>
    </p:spTree>
    <p:extLst>
      <p:ext uri="{BB962C8B-B14F-4D97-AF65-F5344CB8AC3E}">
        <p14:creationId xmlns="" xmlns:p14="http://schemas.microsoft.com/office/powerpoint/2010/main" val="2304022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Confirmation Page – SA Site</a:t>
            </a:r>
          </a:p>
        </p:txBody>
      </p:sp>
      <p:sp>
        <p:nvSpPr>
          <p:cNvPr id="3" name="Content Placeholder 2"/>
          <p:cNvSpPr>
            <a:spLocks noGrp="1"/>
          </p:cNvSpPr>
          <p:nvPr>
            <p:ph idx="1"/>
          </p:nvPr>
        </p:nvSpPr>
        <p:spPr>
          <a:xfrm>
            <a:off x="457200" y="1371600"/>
            <a:ext cx="8229600" cy="4525963"/>
          </a:xfrm>
        </p:spPr>
        <p:txBody>
          <a:bodyPr/>
          <a:lstStyle/>
          <a:p>
            <a:pPr marL="0" indent="0">
              <a:buNone/>
            </a:pPr>
            <a:r>
              <a:rPr lang="en-US" sz="2800" dirty="0"/>
              <a:t>When the MyStudentData Download </a:t>
            </a:r>
            <a:r>
              <a:rPr lang="en-US" sz="2800" dirty="0" smtClean="0"/>
              <a:t>button (        ) is selected </a:t>
            </a:r>
            <a:r>
              <a:rPr lang="en-US" sz="2800" dirty="0"/>
              <a:t>a confirmation </a:t>
            </a:r>
            <a:r>
              <a:rPr lang="en-US" sz="2800" dirty="0" smtClean="0"/>
              <a:t>page </a:t>
            </a:r>
            <a:r>
              <a:rPr lang="en-US" sz="2800" dirty="0"/>
              <a:t>will open in </a:t>
            </a:r>
            <a:r>
              <a:rPr lang="en-US" sz="2800" dirty="0" smtClean="0"/>
              <a:t>a</a:t>
            </a:r>
          </a:p>
          <a:p>
            <a:pPr marL="0" indent="0">
              <a:spcBef>
                <a:spcPts val="0"/>
              </a:spcBef>
              <a:buNone/>
            </a:pPr>
            <a:r>
              <a:rPr lang="en-US" sz="2800" dirty="0" smtClean="0"/>
              <a:t>new </a:t>
            </a:r>
            <a:r>
              <a:rPr lang="en-US" sz="2800" dirty="0"/>
              <a:t>window or tab of the user’s </a:t>
            </a:r>
            <a:r>
              <a:rPr lang="en-US" sz="2800" dirty="0" smtClean="0"/>
              <a:t>browser.</a:t>
            </a:r>
            <a:endParaRPr lang="en-US" sz="2800" dirty="0"/>
          </a:p>
        </p:txBody>
      </p:sp>
      <p:sp>
        <p:nvSpPr>
          <p:cNvPr id="5" name="Slide Number Placeholder 4"/>
          <p:cNvSpPr>
            <a:spLocks noGrp="1"/>
          </p:cNvSpPr>
          <p:nvPr>
            <p:ph type="sldNum" sz="quarter" idx="12"/>
          </p:nvPr>
        </p:nvSpPr>
        <p:spPr/>
        <p:txBody>
          <a:bodyPr/>
          <a:lstStyle/>
          <a:p>
            <a:fld id="{6D88D7DD-9B19-7A49-BB06-36BA9927445F}" type="slidenum">
              <a:rPr lang="en-US"/>
              <a:pPr/>
              <a:t>6</a:t>
            </a:fld>
            <a:endParaRPr lang="en-US" dirty="0"/>
          </a:p>
        </p:txBody>
      </p:sp>
      <p:pic>
        <p:nvPicPr>
          <p:cNvPr id="7"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r="7624"/>
          <a:stretch/>
        </p:blipFill>
        <p:spPr bwMode="auto">
          <a:xfrm>
            <a:off x="1231900" y="3048000"/>
            <a:ext cx="6616700" cy="27163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620000" y="1308780"/>
            <a:ext cx="723198" cy="748620"/>
          </a:xfrm>
          <a:prstGeom prst="rect">
            <a:avLst/>
          </a:prstGeom>
        </p:spPr>
      </p:pic>
    </p:spTree>
    <p:extLst>
      <p:ext uri="{BB962C8B-B14F-4D97-AF65-F5344CB8AC3E}">
        <p14:creationId xmlns="" xmlns:p14="http://schemas.microsoft.com/office/powerpoint/2010/main" val="3596324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a:t>
            </a:r>
            <a:r>
              <a:rPr lang="en-US" dirty="0"/>
              <a:t>Download – SA Site</a:t>
            </a:r>
          </a:p>
        </p:txBody>
      </p:sp>
      <p:sp>
        <p:nvSpPr>
          <p:cNvPr id="3" name="Content Placeholder 2"/>
          <p:cNvSpPr>
            <a:spLocks noGrp="1"/>
          </p:cNvSpPr>
          <p:nvPr>
            <p:ph idx="1"/>
          </p:nvPr>
        </p:nvSpPr>
        <p:spPr>
          <a:xfrm>
            <a:off x="381000" y="2209801"/>
            <a:ext cx="3810000" cy="2133599"/>
          </a:xfrm>
        </p:spPr>
        <p:txBody>
          <a:bodyPr/>
          <a:lstStyle/>
          <a:p>
            <a:pPr marL="0" indent="0">
              <a:buNone/>
            </a:pPr>
            <a:r>
              <a:rPr lang="en-US" sz="2800" dirty="0" smtClean="0"/>
              <a:t>The </a:t>
            </a:r>
            <a:r>
              <a:rPr lang="en-US" sz="2800" dirty="0"/>
              <a:t>MyStudentData Download file will open in the </a:t>
            </a:r>
            <a:r>
              <a:rPr lang="en-US" sz="2800" dirty="0" smtClean="0"/>
              <a:t>student’s </a:t>
            </a:r>
            <a:r>
              <a:rPr lang="en-US" sz="2800" dirty="0"/>
              <a:t>default editor for plain text (*.txt) </a:t>
            </a:r>
            <a:r>
              <a:rPr lang="en-US" sz="2800" dirty="0" smtClean="0"/>
              <a:t>files</a:t>
            </a:r>
            <a:endParaRPr lang="en-US" sz="2800" dirty="0"/>
          </a:p>
        </p:txBody>
      </p:sp>
      <p:sp>
        <p:nvSpPr>
          <p:cNvPr id="5" name="Slide Number Placeholder 4"/>
          <p:cNvSpPr>
            <a:spLocks noGrp="1"/>
          </p:cNvSpPr>
          <p:nvPr>
            <p:ph type="sldNum" sz="quarter" idx="12"/>
          </p:nvPr>
        </p:nvSpPr>
        <p:spPr/>
        <p:txBody>
          <a:bodyPr/>
          <a:lstStyle/>
          <a:p>
            <a:fld id="{6D88D7DD-9B19-7A49-BB06-36BA9927445F}" type="slidenum">
              <a:rPr lang="en-US"/>
              <a:pPr/>
              <a:t>7</a:t>
            </a:fld>
            <a:endParaRPr lang="en-US"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95800" y="1143001"/>
            <a:ext cx="4063034" cy="4953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84380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000" dirty="0" smtClean="0"/>
              <a:t>Pell Grant LEU Changes</a:t>
            </a:r>
          </a:p>
        </p:txBody>
      </p:sp>
      <p:sp>
        <p:nvSpPr>
          <p:cNvPr id="4"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8</a:t>
            </a:fld>
            <a:endParaRPr lang="en-US" dirty="0"/>
          </a:p>
        </p:txBody>
      </p:sp>
    </p:spTree>
    <p:extLst>
      <p:ext uri="{BB962C8B-B14F-4D97-AF65-F5344CB8AC3E}">
        <p14:creationId xmlns="" xmlns:p14="http://schemas.microsoft.com/office/powerpoint/2010/main" val="1248614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Lifetime Eligibility Used (LEU)	</a:t>
            </a:r>
            <a:endParaRPr lang="en-US" dirty="0"/>
          </a:p>
        </p:txBody>
      </p:sp>
      <p:sp>
        <p:nvSpPr>
          <p:cNvPr id="3" name="Content Placeholder 2"/>
          <p:cNvSpPr>
            <a:spLocks noGrp="1"/>
          </p:cNvSpPr>
          <p:nvPr>
            <p:ph idx="1"/>
          </p:nvPr>
        </p:nvSpPr>
        <p:spPr>
          <a:xfrm>
            <a:off x="533400" y="1417637"/>
            <a:ext cx="8229600" cy="4525963"/>
          </a:xfrm>
        </p:spPr>
        <p:txBody>
          <a:bodyPr/>
          <a:lstStyle/>
          <a:p>
            <a:r>
              <a:rPr lang="en-US" sz="2800" dirty="0" smtClean="0">
                <a:solidFill>
                  <a:schemeClr val="tx1">
                    <a:lumMod val="65000"/>
                    <a:lumOff val="35000"/>
                  </a:schemeClr>
                </a:solidFill>
              </a:rPr>
              <a:t>Pell Grant </a:t>
            </a:r>
            <a:r>
              <a:rPr lang="en-US" sz="2800" dirty="0" smtClean="0"/>
              <a:t>LEU percentages were reported to NSLDS to correspond with the 2012-2013 reduction of the Pell Grant Program’s Duration of Eligibility</a:t>
            </a:r>
            <a:r>
              <a:rPr lang="en-US" dirty="0" smtClean="0"/>
              <a:t>	</a:t>
            </a:r>
            <a:endParaRPr lang="en-US" sz="2000" dirty="0" smtClean="0"/>
          </a:p>
          <a:p>
            <a:pPr lvl="1"/>
            <a:r>
              <a:rPr lang="en-US" dirty="0" smtClean="0"/>
              <a:t>Student eligibility was reduced to the </a:t>
            </a:r>
            <a:r>
              <a:rPr lang="en-US" dirty="0"/>
              <a:t>equivalent of 12 full-time semesters (LEU 600</a:t>
            </a:r>
            <a:r>
              <a:rPr lang="en-US" dirty="0" smtClean="0"/>
              <a:t>%) from the previous eligibility equivalent of 18 full-time semesters (LEU 900%)</a:t>
            </a:r>
          </a:p>
          <a:p>
            <a:pPr>
              <a:spcBef>
                <a:spcPts val="0"/>
              </a:spcBef>
            </a:pPr>
            <a:endParaRPr lang="en-US" sz="1600" dirty="0" smtClean="0"/>
          </a:p>
          <a:p>
            <a:pPr>
              <a:spcBef>
                <a:spcPts val="300"/>
              </a:spcBef>
            </a:pPr>
            <a:r>
              <a:rPr lang="en-US" sz="2800" dirty="0" smtClean="0"/>
              <a:t>COD is the </a:t>
            </a:r>
            <a:r>
              <a:rPr lang="en-US" sz="2800" dirty="0" smtClean="0">
                <a:solidFill>
                  <a:schemeClr val="tx1">
                    <a:lumMod val="65000"/>
                    <a:lumOff val="35000"/>
                  </a:schemeClr>
                </a:solidFill>
              </a:rPr>
              <a:t>authority for Pell Grant </a:t>
            </a:r>
            <a:r>
              <a:rPr lang="en-US" sz="2800" dirty="0" smtClean="0"/>
              <a:t>LEU percentages</a:t>
            </a:r>
            <a:endParaRPr lang="en-US" sz="2800" dirty="0"/>
          </a:p>
          <a:p>
            <a:pPr lvl="1"/>
            <a:r>
              <a:rPr lang="en-US" dirty="0"/>
              <a:t>NSLDS reports and displays </a:t>
            </a:r>
            <a:r>
              <a:rPr lang="en-US" dirty="0" smtClean="0"/>
              <a:t>Pell Grant information </a:t>
            </a:r>
            <a:r>
              <a:rPr lang="en-US" dirty="0"/>
              <a:t>as received from </a:t>
            </a:r>
            <a:r>
              <a:rPr lang="en-US" dirty="0" smtClean="0"/>
              <a:t>COD</a:t>
            </a:r>
          </a:p>
          <a:p>
            <a:pPr lvl="1"/>
            <a:endParaRPr lang="en-US" sz="1600" dirty="0" smtClean="0"/>
          </a:p>
          <a:p>
            <a:pPr lvl="1">
              <a:buNone/>
            </a:pPr>
            <a:endParaRPr lang="en-US" dirty="0" smtClean="0"/>
          </a:p>
        </p:txBody>
      </p:sp>
      <p:sp>
        <p:nvSpPr>
          <p:cNvPr id="5" name="Slide Number Placeholder 4"/>
          <p:cNvSpPr>
            <a:spLocks noGrp="1"/>
          </p:cNvSpPr>
          <p:nvPr>
            <p:ph type="sldNum" sz="quarter" idx="12"/>
          </p:nvPr>
        </p:nvSpPr>
        <p:spPr/>
        <p:txBody>
          <a:bodyPr/>
          <a:lstStyle/>
          <a:p>
            <a:fld id="{6D88D7DD-9B19-7A49-BB06-36BA9927445F}" type="slidenum">
              <a:rPr lang="en-US"/>
              <a:pPr/>
              <a:t>9</a:t>
            </a:fld>
            <a:endParaRPr lang="en-US" dirty="0"/>
          </a:p>
        </p:txBody>
      </p:sp>
    </p:spTree>
    <p:extLst>
      <p:ext uri="{BB962C8B-B14F-4D97-AF65-F5344CB8AC3E}">
        <p14:creationId xmlns="" xmlns:p14="http://schemas.microsoft.com/office/powerpoint/2010/main" val="2469144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CDD2EB2253754FA67FF64D13C8D05B" ma:contentTypeVersion="0" ma:contentTypeDescription="Create a new document." ma:contentTypeScope="" ma:versionID="434194be166918b548b352bddba16a96">
  <xsd:schema xmlns:xsd="http://www.w3.org/2001/XMLSchema" xmlns:xs="http://www.w3.org/2001/XMLSchema" xmlns:p="http://schemas.microsoft.com/office/2006/metadata/properties" xmlns:ns2="8f29d4d0-5528-4115-a002-02e36f812ef4" targetNamespace="http://schemas.microsoft.com/office/2006/metadata/properties" ma:root="true" ma:fieldsID="e77b9b358753b7aa374985d1d03930aa" ns2:_="">
    <xsd:import namespace="8f29d4d0-5528-4115-a002-02e36f812e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9d4d0-5528-4115-a002-02e36f812e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8f29d4d0-5528-4115-a002-02e36f812ef4">ZQHRFS737ZVJ-412-13</_dlc_DocId>
    <_dlc_DocIdUrl xmlns="8f29d4d0-5528-4115-a002-02e36f812ef4">
      <Url>https://fsa.share.ed.gov/as/comm/cosu/_layouts/DocIdRedir.aspx?ID=ZQHRFS737ZVJ-412-13</Url>
      <Description>ZQHRFS737ZVJ-412-13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B89C3D8-F671-4FE2-A839-02F55C07DB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9d4d0-5528-4115-a002-02e36f812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265991-69F0-46BC-B667-FE6996FF6254}">
  <ds:schemaRefs>
    <ds:schemaRef ds:uri="http://schemas.microsoft.com/office/2006/documentManagement/types"/>
    <ds:schemaRef ds:uri="http://www.w3.org/XML/1998/namespace"/>
    <ds:schemaRef ds:uri="http://purl.org/dc/elements/1.1/"/>
    <ds:schemaRef ds:uri="http://purl.org/dc/terms/"/>
    <ds:schemaRef ds:uri="http://purl.org/dc/dcmitype/"/>
    <ds:schemaRef ds:uri="8f29d4d0-5528-4115-a002-02e36f812ef4"/>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7FA2237-5B85-489A-9B25-C4B8DF2B5895}">
  <ds:schemaRefs>
    <ds:schemaRef ds:uri="http://schemas.microsoft.com/sharepoint/v3/contenttype/forms"/>
  </ds:schemaRefs>
</ds:datastoreItem>
</file>

<file path=customXml/itemProps4.xml><?xml version="1.0" encoding="utf-8"?>
<ds:datastoreItem xmlns:ds="http://schemas.openxmlformats.org/officeDocument/2006/customXml" ds:itemID="{19BA5B24-600F-41EC-B646-0A85BFECDA4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3400</TotalTime>
  <Words>2176</Words>
  <Application>Microsoft Office PowerPoint</Application>
  <PresentationFormat>On-screen Show (4:3)</PresentationFormat>
  <Paragraphs>492</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NSLDS UPDATE </vt:lpstr>
      <vt:lpstr>Agenda</vt:lpstr>
      <vt:lpstr>Slide 3</vt:lpstr>
      <vt:lpstr>Blue Button -       </vt:lpstr>
      <vt:lpstr>Financial Aid Review Page – SA Site</vt:lpstr>
      <vt:lpstr>Confirmation Page – SA Site</vt:lpstr>
      <vt:lpstr>File Download – SA Site</vt:lpstr>
      <vt:lpstr>Slide 8</vt:lpstr>
      <vt:lpstr>Lifetime Eligibility Used (LEU) </vt:lpstr>
      <vt:lpstr>Lifetime Eligibility Used (LEU) </vt:lpstr>
      <vt:lpstr>Lifetime Eligibility Used (LEU)</vt:lpstr>
      <vt:lpstr>Slide 12</vt:lpstr>
      <vt:lpstr>Enhancements for Enrollment Reporting</vt:lpstr>
      <vt:lpstr>New Enrollment Reporting Options</vt:lpstr>
      <vt:lpstr>New Enrollment Reporting Options</vt:lpstr>
      <vt:lpstr>Creating the Spreadsheet</vt:lpstr>
      <vt:lpstr>Uploading the Spreadsheet</vt:lpstr>
      <vt:lpstr>Spreadsheet Results File</vt:lpstr>
      <vt:lpstr>New Enrollment Reporting Options</vt:lpstr>
      <vt:lpstr>Enrollment Reporting Profile</vt:lpstr>
      <vt:lpstr>Use Profile Page for Preferences</vt:lpstr>
      <vt:lpstr>Enrollment Administration Setup</vt:lpstr>
      <vt:lpstr>Enrollment Administration Setup</vt:lpstr>
      <vt:lpstr>Enrollment Administration After Changes</vt:lpstr>
      <vt:lpstr>“Move to” Location Functionality</vt:lpstr>
      <vt:lpstr>Additional Options on Enrollment Profile Page</vt:lpstr>
      <vt:lpstr>COD Enrollment School Code</vt:lpstr>
      <vt:lpstr>New Enrollment Data Fields</vt:lpstr>
      <vt:lpstr>Address History</vt:lpstr>
      <vt:lpstr>Address Added</vt:lpstr>
      <vt:lpstr>Enrollment Reporting Resources</vt:lpstr>
      <vt:lpstr>Slide 32</vt:lpstr>
      <vt:lpstr>NSLDS Data from DMCS</vt:lpstr>
      <vt:lpstr>Slide 34</vt:lpstr>
      <vt:lpstr>Not-For-Profit Servicers</vt:lpstr>
      <vt:lpstr>Not-For-Profit Servicers</vt:lpstr>
      <vt:lpstr>Slide 37</vt:lpstr>
      <vt:lpstr>Aggregate Change for PLUS Loans </vt:lpstr>
      <vt:lpstr>Slide 39</vt:lpstr>
      <vt:lpstr>Loan Record Detail Report (LRDR) Updates </vt:lpstr>
      <vt:lpstr>Loan Record Detail Report (LRDR) Updates </vt:lpstr>
      <vt:lpstr>School Portfolio Report (SCHPR1) </vt:lpstr>
      <vt:lpstr>School Portfolio Report (SCHPR1) </vt:lpstr>
      <vt:lpstr>School Portfolio Report (SCHPR1) </vt:lpstr>
      <vt:lpstr>School Portfolio Report (SCHPR1)</vt:lpstr>
      <vt:lpstr>School Portfolio Report (SCHPR1)</vt:lpstr>
      <vt:lpstr>Slide 47</vt:lpstr>
      <vt:lpstr>Future Eligibility Changes</vt:lpstr>
      <vt:lpstr>Aggregate Updates</vt:lpstr>
      <vt:lpstr>Aggregate Updates</vt:lpstr>
      <vt:lpstr>Unusual Enrollment History</vt:lpstr>
      <vt:lpstr>Exit Counseling</vt:lpstr>
      <vt:lpstr>Borrower Demographic Report   </vt:lpstr>
      <vt:lpstr>Using 3rd Party Servicers</vt:lpstr>
      <vt:lpstr>QUESTIONS?</vt:lpstr>
      <vt:lpstr>NSLDS Contact Information </vt:lpstr>
    </vt:vector>
  </TitlesOfParts>
  <Company>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ce</dc:creator>
  <cp:lastModifiedBy>doed</cp:lastModifiedBy>
  <cp:revision>220</cp:revision>
  <cp:lastPrinted>2012-08-22T13:52:41Z</cp:lastPrinted>
  <dcterms:created xsi:type="dcterms:W3CDTF">2012-06-11T19:08:42Z</dcterms:created>
  <dcterms:modified xsi:type="dcterms:W3CDTF">2012-11-27T19:56:36Z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0x0101009ECDD2EB2253754FA67FF64D13C8D05B</vt:lpwstr>
  </property>
  <property fmtid="{D5CDD505-2E9C-101B-9397-08002B2CF9AE}" pid="3" name="_dlc_DocIdItemGuid">
    <vt:lpwstr>886eaebf-ca4d-44bd-a4b0-b42e2d9cdb59</vt:lpwstr>
  </property>
</Properties>
</file>